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7" r:id="rId14"/>
    <p:sldId id="268" r:id="rId15"/>
    <p:sldId id="269" r:id="rId16"/>
    <p:sldId id="289" r:id="rId17"/>
    <p:sldId id="28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2" r:id="rId27"/>
    <p:sldId id="278" r:id="rId28"/>
    <p:sldId id="279" r:id="rId29"/>
    <p:sldId id="281" r:id="rId30"/>
    <p:sldId id="280" r:id="rId31"/>
    <p:sldId id="282" r:id="rId32"/>
    <p:sldId id="283" r:id="rId33"/>
    <p:sldId id="285" r:id="rId34"/>
    <p:sldId id="286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ACA6-1018-4868-92D9-4ED79697955E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2E29B-F048-4A36-9B1A-9C088240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E29B-F048-4A36-9B1A-9C08824017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FE29-5E2F-4E91-99EF-F2BE4A8FA40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Savremene</a:t>
            </a:r>
            <a:r>
              <a:rPr lang="en-US" b="1" dirty="0" smtClean="0"/>
              <a:t> </a:t>
            </a:r>
            <a:r>
              <a:rPr lang="en-US" b="1" dirty="0" err="1" smtClean="0"/>
              <a:t>tehnolohije</a:t>
            </a:r>
            <a:r>
              <a:rPr lang="en-US" b="1" dirty="0" smtClean="0"/>
              <a:t> </a:t>
            </a:r>
            <a:r>
              <a:rPr lang="en-US" b="1" dirty="0" err="1" smtClean="0"/>
              <a:t>spajanja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r>
              <a:rPr lang="en-US" b="1" dirty="0" smtClean="0"/>
              <a:t> - 1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Segregacija u šavu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Segregacija je neravnomerna raspodela elemenata i/ili hemijskih jedinjenja u metalu, odnosno šavu.</a:t>
            </a:r>
          </a:p>
          <a:p>
            <a:r>
              <a:rPr lang="sr-Latn-CS" dirty="0" smtClean="0"/>
              <a:t>Elementi skloni segregaciji: C, S, P.</a:t>
            </a:r>
          </a:p>
          <a:p>
            <a:r>
              <a:rPr lang="sr-Latn-CS" dirty="0" smtClean="0"/>
              <a:t>Elementi srednje skloni segregaciji: Si, Mo.</a:t>
            </a:r>
          </a:p>
          <a:p>
            <a:endParaRPr lang="sr-Latn-CS" dirty="0" smtClean="0"/>
          </a:p>
          <a:p>
            <a:r>
              <a:rPr lang="sr-Latn-CS" dirty="0" smtClean="0"/>
              <a:t>Vrste segregacije: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Unutarkristalitna</a:t>
            </a:r>
            <a:r>
              <a:rPr lang="en-US" dirty="0" smtClean="0"/>
              <a:t> (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)</a:t>
            </a: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Međukristalitna</a:t>
            </a:r>
            <a:r>
              <a:rPr lang="en-US" dirty="0" smtClean="0"/>
              <a:t> (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jedinjenja</a:t>
            </a:r>
            <a:r>
              <a:rPr lang="en-US" dirty="0" smtClean="0"/>
              <a:t>)</a:t>
            </a: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Lokalna</a:t>
            </a:r>
            <a:r>
              <a:rPr lang="en-US" dirty="0" smtClean="0"/>
              <a:t> (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jedinjenja</a:t>
            </a:r>
            <a:r>
              <a:rPr lang="en-US" dirty="0" smtClean="0"/>
              <a:t>)</a:t>
            </a:r>
            <a:r>
              <a:rPr lang="sr-Latn-CS" dirty="0" smtClean="0"/>
              <a:t>.</a:t>
            </a:r>
            <a:endParaRPr lang="sr-Latn-C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Unutarkristalitna segregacija</a:t>
            </a:r>
            <a:r>
              <a:rPr lang="sr-Latn-CS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različito</a:t>
            </a:r>
            <a:r>
              <a:rPr lang="en-US" dirty="0" smtClean="0"/>
              <a:t> </a:t>
            </a:r>
            <a:r>
              <a:rPr lang="en-US" dirty="0" err="1" smtClean="0"/>
              <a:t>obogaćivanje</a:t>
            </a:r>
            <a:r>
              <a:rPr lang="en-US" dirty="0" smtClean="0"/>
              <a:t> </a:t>
            </a:r>
            <a:r>
              <a:rPr lang="en-US" dirty="0" err="1" smtClean="0"/>
              <a:t>primesama</a:t>
            </a:r>
            <a:r>
              <a:rPr lang="en-US" dirty="0" smtClean="0"/>
              <a:t> </a:t>
            </a:r>
            <a:r>
              <a:rPr lang="en-US" dirty="0" err="1" smtClean="0"/>
              <a:t>centralnog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perif</a:t>
            </a:r>
            <a:r>
              <a:rPr lang="sr-Latn-CS" dirty="0" smtClean="0"/>
              <a:t>e</a:t>
            </a:r>
            <a:r>
              <a:rPr lang="en-US" dirty="0" err="1" smtClean="0"/>
              <a:t>rnog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kristalita</a:t>
            </a:r>
            <a:r>
              <a:rPr lang="sr-Latn-CS" dirty="0" smtClean="0"/>
              <a:t> (razlika u količini primesa unutar dendrita i van dendrita a unutar kristalita)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sr-Latn-C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04800" y="3181352"/>
            <a:ext cx="5715000" cy="3676648"/>
            <a:chOff x="228600" y="2971800"/>
            <a:chExt cx="5715000" cy="3676648"/>
          </a:xfrm>
        </p:grpSpPr>
        <p:grpSp>
          <p:nvGrpSpPr>
            <p:cNvPr id="8" name="Group 7"/>
            <p:cNvGrpSpPr/>
            <p:nvPr/>
          </p:nvGrpSpPr>
          <p:grpSpPr>
            <a:xfrm>
              <a:off x="2819400" y="2971800"/>
              <a:ext cx="3124200" cy="3676648"/>
              <a:chOff x="2590800" y="2971802"/>
              <a:chExt cx="3124200" cy="3676648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90800" y="3048000"/>
                <a:ext cx="3124200" cy="3600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 rot="16200000">
                <a:off x="2532966" y="3334436"/>
                <a:ext cx="1371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Rast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dendrita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67200" y="3276600"/>
                <a:ext cx="1371600" cy="10464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b="1" dirty="0" smtClean="0"/>
              </a:p>
              <a:p>
                <a:endParaRPr lang="en-US" b="1" dirty="0" smtClean="0"/>
              </a:p>
              <a:p>
                <a:endParaRPr lang="en-US" b="1" dirty="0" smtClean="0"/>
              </a:p>
              <a:p>
                <a:endParaRPr lang="en-US" sz="800" b="1" dirty="0"/>
              </a:p>
            </p:txBody>
          </p:sp>
        </p:grpSp>
        <p:sp>
          <p:nvSpPr>
            <p:cNvPr id="21" name="Pentagon 20"/>
            <p:cNvSpPr/>
            <p:nvPr/>
          </p:nvSpPr>
          <p:spPr>
            <a:xfrm rot="16200000">
              <a:off x="2095500" y="4991100"/>
              <a:ext cx="2209800" cy="7620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entagon 21"/>
            <p:cNvSpPr/>
            <p:nvPr/>
          </p:nvSpPr>
          <p:spPr>
            <a:xfrm rot="16200000">
              <a:off x="2857500" y="4991100"/>
              <a:ext cx="2209800" cy="7620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entagon 22"/>
            <p:cNvSpPr/>
            <p:nvPr/>
          </p:nvSpPr>
          <p:spPr>
            <a:xfrm rot="16200000">
              <a:off x="3695700" y="4991100"/>
              <a:ext cx="2209800" cy="7620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 rot="16200000">
              <a:off x="4457700" y="4991100"/>
              <a:ext cx="2209800" cy="7620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1905000" y="4343400"/>
              <a:ext cx="12954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1905000" y="4343400"/>
              <a:ext cx="9906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28600" y="3505200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Različit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hemijski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sastav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8679" y="2746071"/>
            <a:ext cx="4271840" cy="40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541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sr-Latn-CS" dirty="0" smtClean="0"/>
              <a:t>postojanja </a:t>
            </a:r>
            <a:r>
              <a:rPr lang="en-US" dirty="0" err="1" smtClean="0"/>
              <a:t>intervala</a:t>
            </a:r>
            <a:r>
              <a:rPr lang="en-US" dirty="0" smtClean="0"/>
              <a:t> </a:t>
            </a:r>
            <a:r>
              <a:rPr lang="en-US" dirty="0" err="1" smtClean="0"/>
              <a:t>kristalizacije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očvršćavanje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top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početku</a:t>
            </a:r>
            <a:r>
              <a:rPr lang="en-US" dirty="0" smtClean="0"/>
              <a:t> </a:t>
            </a:r>
            <a:r>
              <a:rPr lang="sr-Latn-CS" dirty="0" smtClean="0"/>
              <a:t>j</a:t>
            </a:r>
            <a:r>
              <a:rPr lang="en-US" dirty="0" smtClean="0"/>
              <a:t>e </a:t>
            </a:r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primesa</a:t>
            </a:r>
            <a:r>
              <a:rPr lang="en-US" dirty="0" smtClean="0"/>
              <a:t> </a:t>
            </a:r>
            <a:r>
              <a:rPr lang="en-US" dirty="0" err="1" smtClean="0"/>
              <a:t>minimalan</a:t>
            </a:r>
            <a:r>
              <a:rPr lang="en-US" dirty="0" smtClean="0"/>
              <a:t> </a:t>
            </a:r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osa</a:t>
            </a:r>
            <a:r>
              <a:rPr lang="en-US" dirty="0" smtClean="0"/>
              <a:t> </a:t>
            </a:r>
            <a:r>
              <a:rPr lang="en-US" dirty="0" err="1" smtClean="0"/>
              <a:t>novoformiranog</a:t>
            </a:r>
            <a:r>
              <a:rPr lang="en-US" dirty="0" smtClean="0"/>
              <a:t> </a:t>
            </a:r>
            <a:r>
              <a:rPr lang="en-US" dirty="0" err="1" smtClean="0"/>
              <a:t>kristalita</a:t>
            </a:r>
            <a:r>
              <a:rPr lang="en-US" dirty="0" smtClean="0"/>
              <a:t> (B).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-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opada</a:t>
            </a:r>
            <a:r>
              <a:rPr lang="en-US" dirty="0" smtClean="0"/>
              <a:t>, </a:t>
            </a:r>
            <a:r>
              <a:rPr lang="en-US" dirty="0" err="1" smtClean="0"/>
              <a:t>sadržaj</a:t>
            </a:r>
            <a:r>
              <a:rPr lang="en-US" dirty="0" smtClean="0"/>
              <a:t> 				</a:t>
            </a:r>
            <a:r>
              <a:rPr lang="en-US" dirty="0" err="1" smtClean="0"/>
              <a:t>primesa</a:t>
            </a:r>
            <a:r>
              <a:rPr lang="en-US" dirty="0" smtClean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 –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 smtClean="0"/>
              <a:t> T</a:t>
            </a:r>
            <a:r>
              <a:rPr lang="en-US" baseline="-25000" dirty="0" smtClean="0"/>
              <a:t>s</a:t>
            </a:r>
            <a:r>
              <a:rPr lang="en-US" dirty="0" smtClean="0"/>
              <a:t>, 				</a:t>
            </a:r>
            <a:r>
              <a:rPr lang="en-US" dirty="0" err="1" smtClean="0"/>
              <a:t>rastop</a:t>
            </a:r>
            <a:r>
              <a:rPr lang="en-US" dirty="0" smtClean="0"/>
              <a:t> se </a:t>
            </a:r>
            <a:r>
              <a:rPr lang="en-US" dirty="0" err="1" smtClean="0"/>
              <a:t>obogaćuje</a:t>
            </a:r>
            <a:r>
              <a:rPr lang="en-US" dirty="0" smtClean="0"/>
              <a:t> </a:t>
            </a:r>
            <a:r>
              <a:rPr lang="en-US" dirty="0" err="1" smtClean="0"/>
              <a:t>primesama</a:t>
            </a:r>
            <a:r>
              <a:rPr lang="en-US" dirty="0" smtClean="0"/>
              <a:t> 				</a:t>
            </a:r>
            <a:r>
              <a:rPr lang="sr-Latn-CS" dirty="0" smtClean="0"/>
              <a:t> 	</a:t>
            </a:r>
            <a:r>
              <a:rPr lang="en-US" dirty="0" smtClean="0"/>
              <a:t>(E),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nagomilavaju</a:t>
            </a:r>
            <a:r>
              <a:rPr lang="en-US" dirty="0" smtClean="0"/>
              <a:t> u 					</a:t>
            </a:r>
            <a:r>
              <a:rPr lang="en-US" dirty="0" err="1" smtClean="0"/>
              <a:t>poslednjem</a:t>
            </a:r>
            <a:r>
              <a:rPr lang="en-US" dirty="0" smtClean="0"/>
              <a:t> </a:t>
            </a:r>
            <a:r>
              <a:rPr lang="en-US" dirty="0" err="1" smtClean="0"/>
              <a:t>sloju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očvršćava</a:t>
            </a:r>
            <a:r>
              <a:rPr lang="en-US" dirty="0" smtClean="0"/>
              <a:t>				</a:t>
            </a:r>
            <a:r>
              <a:rPr lang="sr-Latn-CS" dirty="0" smtClean="0"/>
              <a:t>	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dendrita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 smtClean="0"/>
              <a:t>Međukristalitna</a:t>
            </a:r>
            <a:r>
              <a:rPr lang="en-US" u="sng" dirty="0" smtClean="0"/>
              <a:t> </a:t>
            </a:r>
            <a:r>
              <a:rPr lang="en-US" u="sng" dirty="0" err="1" smtClean="0"/>
              <a:t>segregacija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obrazovanjem</a:t>
            </a:r>
            <a:r>
              <a:rPr lang="en-US" dirty="0" smtClean="0"/>
              <a:t> </a:t>
            </a:r>
            <a:r>
              <a:rPr lang="en-US" dirty="0" err="1" smtClean="0"/>
              <a:t>lakotopljivog</a:t>
            </a:r>
            <a:r>
              <a:rPr lang="en-US" dirty="0" smtClean="0"/>
              <a:t> </a:t>
            </a:r>
            <a:r>
              <a:rPr lang="en-US" dirty="0" err="1" smtClean="0"/>
              <a:t>eutektikuma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kristalita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		-</a:t>
            </a:r>
            <a:r>
              <a:rPr lang="en-US" dirty="0" err="1" smtClean="0"/>
              <a:t>naročito</a:t>
            </a:r>
            <a:r>
              <a:rPr lang="en-US" dirty="0" smtClean="0"/>
              <a:t> je </a:t>
            </a:r>
            <a:r>
              <a:rPr lang="en-US" dirty="0" err="1" smtClean="0"/>
              <a:t>opasan</a:t>
            </a:r>
            <a:r>
              <a:rPr lang="en-US" dirty="0" smtClean="0"/>
              <a:t> 					</a:t>
            </a:r>
            <a:r>
              <a:rPr lang="en-US" dirty="0" err="1" smtClean="0"/>
              <a:t>eutektikum</a:t>
            </a:r>
            <a:r>
              <a:rPr lang="en-US" dirty="0" smtClean="0"/>
              <a:t> </a:t>
            </a:r>
            <a:r>
              <a:rPr lang="en-US" dirty="0" err="1" smtClean="0"/>
              <a:t>sumpornog</a:t>
            </a:r>
            <a:r>
              <a:rPr lang="en-US" dirty="0" smtClean="0"/>
              <a:t> 				</a:t>
            </a:r>
            <a:r>
              <a:rPr lang="en-US" dirty="0" err="1" smtClean="0"/>
              <a:t>tipa</a:t>
            </a:r>
            <a:r>
              <a:rPr lang="en-US" dirty="0" smtClean="0"/>
              <a:t> (</a:t>
            </a:r>
            <a:r>
              <a:rPr lang="en-US" dirty="0" err="1" smtClean="0"/>
              <a:t>sulfidi</a:t>
            </a:r>
            <a:r>
              <a:rPr lang="en-US" dirty="0" smtClean="0"/>
              <a:t>),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				male </a:t>
            </a:r>
            <a:r>
              <a:rPr lang="en-US" dirty="0" err="1" smtClean="0"/>
              <a:t>duktilnosti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				</a:t>
            </a:r>
            <a:r>
              <a:rPr lang="en-US" dirty="0" err="1" smtClean="0"/>
              <a:t>izazove</a:t>
            </a:r>
            <a:r>
              <a:rPr lang="en-US" dirty="0" smtClean="0"/>
              <a:t> </a:t>
            </a:r>
            <a:r>
              <a:rPr lang="en-US" dirty="0" err="1" smtClean="0"/>
              <a:t>vruće</a:t>
            </a:r>
            <a:r>
              <a:rPr lang="en-US" dirty="0" smtClean="0"/>
              <a:t> 						(</a:t>
            </a:r>
            <a:r>
              <a:rPr lang="en-US" dirty="0" err="1" smtClean="0"/>
              <a:t>kristalizacione</a:t>
            </a:r>
            <a:r>
              <a:rPr lang="en-US" dirty="0" smtClean="0"/>
              <a:t>) </a:t>
            </a:r>
            <a:r>
              <a:rPr lang="en-US" dirty="0" err="1" smtClean="0"/>
              <a:t>prsline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2819400"/>
            <a:ext cx="3124200" cy="3676648"/>
            <a:chOff x="2819400" y="2971800"/>
            <a:chExt cx="3124200" cy="3676648"/>
          </a:xfrm>
        </p:grpSpPr>
        <p:grpSp>
          <p:nvGrpSpPr>
            <p:cNvPr id="4" name="Group 3"/>
            <p:cNvGrpSpPr/>
            <p:nvPr/>
          </p:nvGrpSpPr>
          <p:grpSpPr>
            <a:xfrm>
              <a:off x="2819400" y="2971800"/>
              <a:ext cx="3124200" cy="3676648"/>
              <a:chOff x="2590800" y="2971802"/>
              <a:chExt cx="3124200" cy="3676648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90800" y="3048000"/>
                <a:ext cx="3124200" cy="3600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2609166" y="3334436"/>
                <a:ext cx="1371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Rast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dendrita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86200" y="32766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Međukristalitna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segregacija</a:t>
                </a:r>
                <a:endParaRPr lang="en-US" b="1" dirty="0"/>
              </a:p>
            </p:txBody>
          </p:sp>
        </p:grpSp>
        <p:sp>
          <p:nvSpPr>
            <p:cNvPr id="8" name="Pentagon 7"/>
            <p:cNvSpPr/>
            <p:nvPr/>
          </p:nvSpPr>
          <p:spPr>
            <a:xfrm rot="16200000">
              <a:off x="2095500" y="4991100"/>
              <a:ext cx="2209800" cy="7620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/>
            <p:cNvSpPr/>
            <p:nvPr/>
          </p:nvSpPr>
          <p:spPr>
            <a:xfrm rot="16200000">
              <a:off x="2857500" y="4991100"/>
              <a:ext cx="2209800" cy="7620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rot="16200000">
              <a:off x="3695700" y="4991100"/>
              <a:ext cx="2209800" cy="7620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/>
            <p:cNvSpPr/>
            <p:nvPr/>
          </p:nvSpPr>
          <p:spPr>
            <a:xfrm rot="16200000">
              <a:off x="4457700" y="4991100"/>
              <a:ext cx="2209800" cy="7620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Lokalna</a:t>
            </a:r>
            <a:r>
              <a:rPr lang="en-US" u="sng" dirty="0" smtClean="0"/>
              <a:t> </a:t>
            </a:r>
            <a:r>
              <a:rPr lang="en-US" u="sng" dirty="0" err="1" smtClean="0"/>
              <a:t>segregacija</a:t>
            </a:r>
            <a:r>
              <a:rPr lang="en-US" u="sng" dirty="0" smtClean="0"/>
              <a:t>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toga š</a:t>
            </a:r>
            <a:r>
              <a:rPr lang="sr-Latn-CS" dirty="0" smtClean="0"/>
              <a:t>t</a:t>
            </a:r>
            <a:r>
              <a:rPr lang="en-US" dirty="0" smtClean="0"/>
              <a:t>o se </a:t>
            </a:r>
            <a:r>
              <a:rPr lang="en-US" dirty="0" err="1" smtClean="0"/>
              <a:t>kristalizacija</a:t>
            </a:r>
            <a:r>
              <a:rPr lang="en-US" dirty="0" smtClean="0"/>
              <a:t> (</a:t>
            </a:r>
            <a:r>
              <a:rPr lang="en-US" dirty="0" err="1" smtClean="0"/>
              <a:t>očvršćavanje</a:t>
            </a:r>
            <a:r>
              <a:rPr lang="en-US" dirty="0" smtClean="0"/>
              <a:t>) </a:t>
            </a:r>
            <a:r>
              <a:rPr lang="en-US" dirty="0" err="1" smtClean="0"/>
              <a:t>perifernih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centralnog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ne </a:t>
            </a:r>
            <a:r>
              <a:rPr lang="en-US" dirty="0" err="1" smtClean="0"/>
              <a:t>odvija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očvršćavanjem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perifernih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, </a:t>
            </a:r>
            <a:r>
              <a:rPr lang="en-US" dirty="0" err="1" smtClean="0"/>
              <a:t>najveći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primesa</a:t>
            </a:r>
            <a:r>
              <a:rPr lang="en-US" dirty="0" smtClean="0"/>
              <a:t> se </a:t>
            </a:r>
            <a:r>
              <a:rPr lang="en-US" dirty="0" err="1" smtClean="0"/>
              <a:t>potiskuje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centralnom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dovesti</a:t>
            </a:r>
            <a:r>
              <a:rPr lang="en-US" dirty="0" smtClean="0"/>
              <a:t> do </a:t>
            </a:r>
            <a:r>
              <a:rPr lang="en-US" dirty="0" err="1" smtClean="0"/>
              <a:t>vrućih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0"/>
            <a:ext cx="7315200" cy="177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6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EPP-</a:t>
            </a:r>
            <a:r>
              <a:rPr lang="en-US" b="1" dirty="0" err="1" smtClean="0"/>
              <a:t>postupak</a:t>
            </a:r>
            <a:r>
              <a:rPr lang="en-US" b="1" dirty="0" smtClean="0"/>
              <a:t> - </a:t>
            </a:r>
            <a:r>
              <a:rPr lang="en-US" b="1" dirty="0" err="1" smtClean="0"/>
              <a:t>opasnije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6172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REL-</a:t>
            </a:r>
            <a:r>
              <a:rPr lang="en-US" b="1" dirty="0" err="1" smtClean="0"/>
              <a:t>postupak</a:t>
            </a:r>
            <a:r>
              <a:rPr lang="en-US" b="1" dirty="0" smtClean="0"/>
              <a:t> – </a:t>
            </a:r>
            <a:r>
              <a:rPr lang="en-US" b="1" dirty="0" err="1" smtClean="0"/>
              <a:t>primese</a:t>
            </a:r>
            <a:r>
              <a:rPr lang="en-US" b="1" dirty="0" smtClean="0"/>
              <a:t> se </a:t>
            </a:r>
            <a:r>
              <a:rPr lang="en-US" b="1" dirty="0" err="1" smtClean="0"/>
              <a:t>prenose</a:t>
            </a:r>
            <a:r>
              <a:rPr lang="en-US" b="1" dirty="0" smtClean="0"/>
              <a:t> u </a:t>
            </a:r>
            <a:r>
              <a:rPr lang="en-US" b="1" dirty="0" err="1" smtClean="0"/>
              <a:t>trosku</a:t>
            </a:r>
            <a:r>
              <a:rPr lang="en-US" b="1" dirty="0" smtClean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se </a:t>
            </a:r>
            <a:r>
              <a:rPr lang="en-US" b="1" dirty="0" err="1" smtClean="0"/>
              <a:t>mogu</a:t>
            </a:r>
            <a:r>
              <a:rPr lang="en-US" b="1" dirty="0" smtClean="0"/>
              <a:t> </a:t>
            </a:r>
            <a:r>
              <a:rPr lang="en-US" b="1" dirty="0" err="1" smtClean="0"/>
              <a:t>skinuti</a:t>
            </a:r>
            <a:r>
              <a:rPr lang="en-US" b="1" dirty="0" smtClean="0"/>
              <a:t> </a:t>
            </a:r>
            <a:r>
              <a:rPr lang="en-US" b="1" dirty="0" err="1" smtClean="0"/>
              <a:t>brušenjem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regulacije</a:t>
            </a:r>
            <a:r>
              <a:rPr lang="en-US" dirty="0" smtClean="0"/>
              <a:t> </a:t>
            </a:r>
            <a:r>
              <a:rPr lang="en-US" dirty="0" err="1" smtClean="0"/>
              <a:t>primarne</a:t>
            </a:r>
            <a:r>
              <a:rPr lang="en-US" dirty="0" smtClean="0"/>
              <a:t> </a:t>
            </a:r>
            <a:r>
              <a:rPr lang="en-US" dirty="0" err="1" smtClean="0"/>
              <a:t>kristalizacije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Pravilan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koeficijent</a:t>
            </a:r>
            <a:r>
              <a:rPr lang="en-US" dirty="0" smtClean="0"/>
              <a:t> </a:t>
            </a:r>
            <a:r>
              <a:rPr lang="en-US" dirty="0" err="1" smtClean="0"/>
              <a:t>uvara</a:t>
            </a:r>
            <a:r>
              <a:rPr lang="en-US" dirty="0" smtClean="0"/>
              <a:t> (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širine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b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CS" dirty="0" smtClean="0"/>
              <a:t>dubine uvara h</a:t>
            </a:r>
            <a:r>
              <a:rPr lang="sr-Latn-CS" baseline="-25000" dirty="0" smtClean="0"/>
              <a:t>u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*</a:t>
            </a:r>
            <a:r>
              <a:rPr lang="en-US" dirty="0" err="1" smtClean="0">
                <a:cs typeface="Arial"/>
              </a:rPr>
              <a:t>optimalna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vrednost</a:t>
            </a:r>
            <a:r>
              <a:rPr lang="en-US" dirty="0" smtClean="0"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ψ</a:t>
            </a:r>
            <a:r>
              <a:rPr lang="sr-Latn-CS" baseline="-25000" dirty="0" smtClean="0">
                <a:latin typeface="Arial"/>
                <a:cs typeface="Arial"/>
              </a:rPr>
              <a:t>u</a:t>
            </a:r>
            <a:r>
              <a:rPr lang="en-US" dirty="0" smtClean="0">
                <a:cs typeface="Arial"/>
              </a:rPr>
              <a:t>=1,3-2.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491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b</a:t>
            </a:r>
            <a:endParaRPr lang="sr-Latn-C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5800" y="4850027"/>
            <a:ext cx="7772400" cy="1855573"/>
            <a:chOff x="685800" y="4495800"/>
            <a:chExt cx="7772400" cy="185557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t="-4282"/>
            <a:stretch>
              <a:fillRect/>
            </a:stretch>
          </p:blipFill>
          <p:spPr bwMode="auto">
            <a:xfrm>
              <a:off x="685800" y="4495800"/>
              <a:ext cx="7315200" cy="185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5029200" y="4520985"/>
              <a:ext cx="1905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7506494" y="4990306"/>
              <a:ext cx="685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01000" y="4724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 smtClean="0"/>
                <a:t>h</a:t>
              </a:r>
              <a:r>
                <a:rPr lang="sr-Latn-CS" sz="2400" baseline="-25000" dirty="0" smtClean="0"/>
                <a:t>u</a:t>
              </a:r>
              <a:endParaRPr lang="sr-Latn-CS" sz="2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0000" t="49400" r="63125" b="44440"/>
          <a:stretch>
            <a:fillRect/>
          </a:stretch>
        </p:blipFill>
        <p:spPr bwMode="auto">
          <a:xfrm rot="-120000">
            <a:off x="3745294" y="2844410"/>
            <a:ext cx="1762261" cy="98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266" t="28125" r="10981" b="33333"/>
          <a:stretch>
            <a:fillRect/>
          </a:stretch>
        </p:blipFill>
        <p:spPr bwMode="auto">
          <a:xfrm rot="-60000">
            <a:off x="381000" y="1143000"/>
            <a:ext cx="841907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00" y="685800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Arial"/>
                <a:cs typeface="Arial"/>
              </a:rPr>
              <a:t>ψ</a:t>
            </a:r>
            <a:r>
              <a:rPr lang="sr-Latn-CS" sz="2400" b="1" baseline="-25000" dirty="0" smtClean="0">
                <a:latin typeface="Arial"/>
                <a:cs typeface="Arial"/>
              </a:rPr>
              <a:t>u</a:t>
            </a:r>
            <a:r>
              <a:rPr lang="en-US" sz="2400" b="1" dirty="0" smtClean="0">
                <a:cs typeface="Arial"/>
              </a:rPr>
              <a:t>=0,8-1,2</a:t>
            </a:r>
          </a:p>
          <a:p>
            <a:r>
              <a:rPr lang="el-GR" sz="2400" b="1" dirty="0" smtClean="0">
                <a:latin typeface="Calibri"/>
                <a:cs typeface="Arial"/>
              </a:rPr>
              <a:t>α</a:t>
            </a:r>
            <a:r>
              <a:rPr lang="en-US" sz="2400" b="1" dirty="0" smtClean="0">
                <a:latin typeface="Calibri"/>
                <a:cs typeface="Arial"/>
              </a:rPr>
              <a:t>~</a:t>
            </a:r>
            <a:r>
              <a:rPr lang="en-US" sz="2400" b="1" dirty="0" smtClean="0">
                <a:cs typeface="Arial"/>
              </a:rPr>
              <a:t> 180</a:t>
            </a:r>
            <a:r>
              <a:rPr lang="en-US" sz="2400" b="1" baseline="30000" dirty="0" smtClean="0">
                <a:cs typeface="Arial"/>
              </a:rPr>
              <a:t>o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791200" y="838200"/>
            <a:ext cx="1337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Arial"/>
                <a:cs typeface="Arial"/>
              </a:rPr>
              <a:t>ψ</a:t>
            </a:r>
            <a:r>
              <a:rPr lang="sr-Latn-CS" sz="2400" b="1" baseline="-25000" dirty="0" smtClean="0">
                <a:latin typeface="Arial"/>
                <a:cs typeface="Arial"/>
              </a:rPr>
              <a:t>u</a:t>
            </a:r>
            <a:r>
              <a:rPr lang="en-US" sz="2400" b="1" dirty="0" smtClean="0">
                <a:cs typeface="Arial"/>
              </a:rPr>
              <a:t>=1,3-5</a:t>
            </a:r>
          </a:p>
          <a:p>
            <a:r>
              <a:rPr lang="el-GR" sz="2400" b="1" dirty="0" smtClean="0">
                <a:cs typeface="Arial"/>
              </a:rPr>
              <a:t>α</a:t>
            </a:r>
            <a:r>
              <a:rPr lang="en-US" sz="2400" b="1" dirty="0" smtClean="0">
                <a:cs typeface="Arial"/>
              </a:rPr>
              <a:t>~ 90</a:t>
            </a:r>
            <a:r>
              <a:rPr lang="en-US" sz="2400" b="1" baseline="30000" dirty="0" smtClean="0">
                <a:cs typeface="Arial"/>
              </a:rPr>
              <a:t>o</a:t>
            </a:r>
            <a:endParaRPr lang="en-US" sz="2400" b="1" dirty="0" smtClean="0"/>
          </a:p>
          <a:p>
            <a:r>
              <a:rPr lang="en-US" sz="2400" b="1" dirty="0" smtClean="0">
                <a:cs typeface="Arial"/>
              </a:rPr>
              <a:t>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52600" y="5410200"/>
            <a:ext cx="17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Arial"/>
                <a:cs typeface="Arial"/>
              </a:rPr>
              <a:t>Ψ</a:t>
            </a:r>
            <a:r>
              <a:rPr lang="sr-Latn-CS" sz="2400" b="1" baseline="-25000" dirty="0" smtClean="0">
                <a:latin typeface="Arial"/>
                <a:cs typeface="Arial"/>
              </a:rPr>
              <a:t>u</a:t>
            </a:r>
            <a:r>
              <a:rPr lang="en-US" sz="2400" b="1" dirty="0" smtClean="0">
                <a:latin typeface="Arial"/>
                <a:cs typeface="Arial"/>
              </a:rPr>
              <a:t>&gt;</a:t>
            </a:r>
            <a:r>
              <a:rPr lang="en-US" sz="2400" b="1" dirty="0" smtClean="0">
                <a:cs typeface="Arial"/>
              </a:rPr>
              <a:t>5</a:t>
            </a:r>
          </a:p>
          <a:p>
            <a:r>
              <a:rPr lang="el-GR" sz="2400" b="1" dirty="0" smtClean="0">
                <a:cs typeface="Arial"/>
              </a:rPr>
              <a:t>α</a:t>
            </a:r>
            <a:r>
              <a:rPr lang="en-US" sz="2400" b="1" dirty="0" smtClean="0">
                <a:cs typeface="Arial"/>
              </a:rPr>
              <a:t>~ 0</a:t>
            </a:r>
            <a:r>
              <a:rPr lang="en-US" sz="2400" b="1" baseline="30000" dirty="0" smtClean="0">
                <a:cs typeface="Arial"/>
              </a:rPr>
              <a:t>o</a:t>
            </a:r>
            <a:endParaRPr lang="en-US" sz="2400" b="1" dirty="0" smtClean="0">
              <a:cs typeface="Arial"/>
            </a:endParaRPr>
          </a:p>
          <a:p>
            <a:r>
              <a:rPr lang="en-US" sz="2400" b="1" dirty="0" err="1" smtClean="0">
                <a:cs typeface="Arial"/>
              </a:rPr>
              <a:t>Navarivanje</a:t>
            </a:r>
            <a:endParaRPr lang="en-US" sz="2400" b="1" dirty="0" smtClean="0"/>
          </a:p>
          <a:p>
            <a:r>
              <a:rPr lang="en-US" sz="2400" b="1" dirty="0" smtClean="0">
                <a:cs typeface="Arial"/>
              </a:rPr>
              <a:t> 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724400" y="914400"/>
            <a:ext cx="3886200" cy="2514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cs typeface="Arial"/>
              </a:rPr>
              <a:t>Dodavanje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modifikatora</a:t>
            </a:r>
            <a:r>
              <a:rPr lang="en-US" dirty="0" smtClean="0">
                <a:cs typeface="Arial"/>
              </a:rPr>
              <a:t> (B, Ti, </a:t>
            </a:r>
            <a:r>
              <a:rPr lang="en-US" dirty="0" err="1" smtClean="0">
                <a:cs typeface="Arial"/>
              </a:rPr>
              <a:t>Zr</a:t>
            </a:r>
            <a:r>
              <a:rPr lang="en-US" dirty="0" smtClean="0">
                <a:cs typeface="Arial"/>
              </a:rPr>
              <a:t>, Mg) </a:t>
            </a:r>
            <a:r>
              <a:rPr lang="en-US" dirty="0" err="1" smtClean="0">
                <a:cs typeface="Arial"/>
              </a:rPr>
              <a:t>za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usitnjavanje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strukture</a:t>
            </a:r>
            <a:r>
              <a:rPr lang="sr-Latn-CS" dirty="0" smtClean="0">
                <a:cs typeface="Arial"/>
              </a:rPr>
              <a:t> – više centara kristalizacije daje sitnozrniju strukturu</a:t>
            </a:r>
            <a:r>
              <a:rPr lang="en-US" dirty="0" smtClean="0">
                <a:cs typeface="Arial"/>
              </a:rPr>
              <a:t>.</a:t>
            </a:r>
            <a:endParaRPr lang="sr-Latn-CS" dirty="0" smtClean="0">
              <a:cs typeface="Arial"/>
            </a:endParaRPr>
          </a:p>
          <a:p>
            <a:endParaRPr lang="en-US" dirty="0" smtClean="0">
              <a:cs typeface="Arial"/>
            </a:endParaRPr>
          </a:p>
          <a:p>
            <a:r>
              <a:rPr lang="en-US" dirty="0" err="1" smtClean="0">
                <a:cs typeface="Arial"/>
              </a:rPr>
              <a:t>Ultrazvučna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obrada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ili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vibriranje</a:t>
            </a:r>
            <a:r>
              <a:rPr lang="sr-Latn-CS" dirty="0" smtClean="0">
                <a:cs typeface="Arial"/>
              </a:rPr>
              <a:t> -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usitnjavanje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strukture</a:t>
            </a:r>
            <a:r>
              <a:rPr lang="en-US" dirty="0" smtClean="0">
                <a:cs typeface="Arial"/>
              </a:rPr>
              <a:t>.</a:t>
            </a:r>
            <a:endParaRPr lang="sr-Latn-CS" dirty="0" smtClean="0">
              <a:cs typeface="Arial"/>
            </a:endParaRPr>
          </a:p>
          <a:p>
            <a:endParaRPr lang="en-US" dirty="0" smtClean="0">
              <a:cs typeface="Arial"/>
            </a:endParaRPr>
          </a:p>
          <a:p>
            <a:r>
              <a:rPr lang="en-US" dirty="0" err="1" smtClean="0">
                <a:cs typeface="Arial"/>
              </a:rPr>
              <a:t>Višeprolazni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šavovi</a:t>
            </a:r>
            <a:r>
              <a:rPr lang="en-US" dirty="0" smtClean="0">
                <a:cs typeface="Arial"/>
              </a:rPr>
              <a:t> – </a:t>
            </a:r>
            <a:r>
              <a:rPr lang="en-US" dirty="0" err="1" smtClean="0">
                <a:cs typeface="Arial"/>
              </a:rPr>
              <a:t>sledeći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slojevi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vrše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normalizaciono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žarenje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prethodnih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slojeva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i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usitnjavaju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strukturu</a:t>
            </a:r>
            <a:r>
              <a:rPr lang="en-US" dirty="0" smtClean="0">
                <a:cs typeface="Arial"/>
              </a:rPr>
              <a:t>.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Vidmanštetenova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Vidmanštetenova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se </a:t>
            </a:r>
            <a:r>
              <a:rPr lang="en-US" dirty="0" err="1" smtClean="0"/>
              <a:t>karakteriše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krupnim</a:t>
            </a:r>
            <a:r>
              <a:rPr lang="en-US" dirty="0" smtClean="0"/>
              <a:t> </a:t>
            </a:r>
            <a:r>
              <a:rPr lang="en-US" dirty="0" err="1" smtClean="0"/>
              <a:t>zrnima</a:t>
            </a:r>
            <a:r>
              <a:rPr lang="en-US" dirty="0" smtClean="0"/>
              <a:t>, </a:t>
            </a:r>
            <a:r>
              <a:rPr lang="en-US" dirty="0" err="1" smtClean="0"/>
              <a:t>orijentisanim</a:t>
            </a:r>
            <a:r>
              <a:rPr lang="en-US" dirty="0" smtClean="0"/>
              <a:t> u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pravaca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izrazito</a:t>
            </a:r>
            <a:r>
              <a:rPr lang="en-US" dirty="0" smtClean="0"/>
              <a:t> </a:t>
            </a:r>
            <a:r>
              <a:rPr lang="en-US" dirty="0" err="1" smtClean="0"/>
              <a:t>negativan</a:t>
            </a:r>
            <a:r>
              <a:rPr lang="en-US" dirty="0" smtClean="0"/>
              <a:t> </a:t>
            </a:r>
            <a:r>
              <a:rPr lang="en-US" dirty="0" err="1" smtClean="0"/>
              <a:t>uticaj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mehaničke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energiju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(</a:t>
            </a:r>
            <a:r>
              <a:rPr lang="en-US" dirty="0" err="1" smtClean="0"/>
              <a:t>žilavost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pojaviti</a:t>
            </a:r>
            <a:r>
              <a:rPr lang="en-US" dirty="0" smtClean="0"/>
              <a:t> u </a:t>
            </a:r>
            <a:r>
              <a:rPr lang="en-US" dirty="0" err="1" smtClean="0"/>
              <a:t>šavu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u </a:t>
            </a:r>
          </a:p>
          <a:p>
            <a:pPr>
              <a:buNone/>
            </a:pPr>
            <a:r>
              <a:rPr lang="en-US" dirty="0" smtClean="0"/>
              <a:t>    ZUT-u.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5232609" y="2948285"/>
            <a:ext cx="3881619" cy="388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ispunjeni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pojavila</a:t>
            </a:r>
            <a:r>
              <a:rPr lang="en-US" dirty="0" smtClean="0"/>
              <a:t> </a:t>
            </a:r>
            <a:r>
              <a:rPr lang="en-US" dirty="0" err="1" smtClean="0"/>
              <a:t>Vidmanštetenova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hemijski</a:t>
            </a:r>
            <a:r>
              <a:rPr lang="en-US" dirty="0" smtClean="0"/>
              <a:t> </a:t>
            </a:r>
            <a:r>
              <a:rPr lang="en-US" dirty="0" err="1" smtClean="0"/>
              <a:t>sastav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(0,2-0,4%C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pregrevanje</a:t>
            </a:r>
            <a:r>
              <a:rPr lang="en-US" dirty="0" smtClean="0"/>
              <a:t>, </a:t>
            </a:r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Mn</a:t>
            </a:r>
            <a:r>
              <a:rPr lang="en-US" dirty="0" smtClean="0"/>
              <a:t>, Cr, Mo)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pregrevanja</a:t>
            </a:r>
            <a:r>
              <a:rPr lang="en-US" dirty="0" smtClean="0"/>
              <a:t> u </a:t>
            </a:r>
            <a:r>
              <a:rPr lang="el-GR" dirty="0" smtClean="0">
                <a:latin typeface="Calibri"/>
                <a:cs typeface="Calibri"/>
              </a:rPr>
              <a:t>ϒ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en-US" dirty="0" err="1" smtClean="0">
                <a:latin typeface="Calibri"/>
                <a:cs typeface="Calibri"/>
              </a:rPr>
              <a:t>oblasti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izaziva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rast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austenitnog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zrna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samim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tim</a:t>
            </a:r>
            <a:r>
              <a:rPr lang="en-US" dirty="0" smtClean="0">
                <a:latin typeface="Calibri"/>
                <a:cs typeface="Calibri"/>
              </a:rPr>
              <a:t> se </a:t>
            </a:r>
            <a:r>
              <a:rPr lang="en-US" dirty="0" err="1" smtClean="0">
                <a:latin typeface="Calibri"/>
                <a:cs typeface="Calibri"/>
              </a:rPr>
              <a:t>stvaraju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uslovi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za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nastanak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Vidmanštetenove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strukture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-mala </a:t>
            </a:r>
            <a:r>
              <a:rPr lang="en-US" dirty="0" err="1" smtClean="0">
                <a:latin typeface="Calibri"/>
                <a:cs typeface="Calibri"/>
              </a:rPr>
              <a:t>brzina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hlađenja</a:t>
            </a:r>
            <a:r>
              <a:rPr lang="en-US" dirty="0" smtClean="0">
                <a:latin typeface="Calibri"/>
                <a:cs typeface="Calibri"/>
              </a:rPr>
              <a:t> u </a:t>
            </a:r>
            <a:r>
              <a:rPr lang="el-GR" dirty="0" smtClean="0">
                <a:cs typeface="Calibri"/>
              </a:rPr>
              <a:t>ϒ</a:t>
            </a:r>
            <a:r>
              <a:rPr lang="en-US" dirty="0" smtClean="0">
                <a:cs typeface="Calibri"/>
              </a:rPr>
              <a:t>-</a:t>
            </a:r>
            <a:r>
              <a:rPr lang="en-US" dirty="0" err="1" smtClean="0">
                <a:cs typeface="Calibri"/>
              </a:rPr>
              <a:t>oblasti</a:t>
            </a:r>
            <a:r>
              <a:rPr lang="en-US" dirty="0" smtClean="0">
                <a:cs typeface="Calibri"/>
              </a:rPr>
              <a:t>.</a:t>
            </a:r>
          </a:p>
          <a:p>
            <a:pPr>
              <a:buNone/>
            </a:pPr>
            <a:endParaRPr lang="en-US" dirty="0" smtClean="0">
              <a:cs typeface="Calibri"/>
            </a:endParaRPr>
          </a:p>
          <a:p>
            <a:pPr>
              <a:buNone/>
            </a:pPr>
            <a:r>
              <a:rPr lang="en-US" dirty="0" smtClean="0">
                <a:cs typeface="Calibri"/>
              </a:rPr>
              <a:t>*</a:t>
            </a:r>
            <a:r>
              <a:rPr lang="sr-Latn-CS" dirty="0" smtClean="0">
                <a:cs typeface="Calibri"/>
              </a:rPr>
              <a:t>  </a:t>
            </a:r>
            <a:r>
              <a:rPr lang="en-US" dirty="0" err="1" smtClean="0">
                <a:cs typeface="Calibri"/>
              </a:rPr>
              <a:t>Najvažniji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uticaj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ima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pregrevanje</a:t>
            </a:r>
            <a:r>
              <a:rPr lang="en-US" dirty="0" smtClean="0">
                <a:cs typeface="Calibri"/>
              </a:rPr>
              <a:t>.</a:t>
            </a:r>
          </a:p>
          <a:p>
            <a:pPr>
              <a:buNone/>
            </a:pPr>
            <a:r>
              <a:rPr lang="en-US" dirty="0" smtClean="0">
                <a:cs typeface="Calibri"/>
              </a:rPr>
              <a:t>**</a:t>
            </a:r>
            <a:r>
              <a:rPr lang="en-US" dirty="0" err="1" smtClean="0">
                <a:cs typeface="Calibri"/>
              </a:rPr>
              <a:t>Najčešće</a:t>
            </a:r>
            <a:r>
              <a:rPr lang="en-US" dirty="0" smtClean="0">
                <a:cs typeface="Calibri"/>
              </a:rPr>
              <a:t> se </a:t>
            </a:r>
            <a:r>
              <a:rPr lang="en-US" dirty="0" err="1" smtClean="0">
                <a:cs typeface="Calibri"/>
              </a:rPr>
              <a:t>javlja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pri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gasnom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zavarivanju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ili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rezanju</a:t>
            </a:r>
            <a:r>
              <a:rPr lang="en-US" dirty="0" smtClean="0">
                <a:cs typeface="Calibri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 smtClean="0"/>
              <a:t>Nastavne</a:t>
            </a:r>
            <a:r>
              <a:rPr lang="en-US" dirty="0" smtClean="0"/>
              <a:t> </a:t>
            </a:r>
            <a:r>
              <a:rPr lang="en-US" dirty="0" err="1" smtClean="0"/>
              <a:t>jedinice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spojeva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Apsorpcija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u </a:t>
            </a:r>
            <a:r>
              <a:rPr lang="en-US" dirty="0" err="1" smtClean="0"/>
              <a:t>šavu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Prsline</a:t>
            </a:r>
            <a:r>
              <a:rPr lang="en-US" dirty="0" smtClean="0"/>
              <a:t> u </a:t>
            </a:r>
            <a:r>
              <a:rPr lang="en-US" dirty="0" err="1" smtClean="0"/>
              <a:t>zavarenom</a:t>
            </a:r>
            <a:r>
              <a:rPr lang="en-US" dirty="0" smtClean="0"/>
              <a:t> </a:t>
            </a:r>
            <a:r>
              <a:rPr lang="en-US" dirty="0" err="1" smtClean="0"/>
              <a:t>spoju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Predgrevanje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Bezbednost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zdravlje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radu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" y="1752600"/>
            <a:ext cx="6705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Uticaj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zonu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(ZUT)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err="1" smtClean="0"/>
              <a:t>Nalazi</a:t>
            </a:r>
            <a:r>
              <a:rPr lang="en-US" dirty="0" smtClean="0"/>
              <a:t> se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nepromenjenog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Nemoguce</a:t>
            </a:r>
            <a:r>
              <a:rPr lang="en-US" dirty="0" smtClean="0"/>
              <a:t> je </a:t>
            </a:r>
            <a:r>
              <a:rPr lang="en-US" dirty="0" err="1" smtClean="0"/>
              <a:t>izbeci</a:t>
            </a:r>
            <a:r>
              <a:rPr lang="en-US" dirty="0" smtClean="0"/>
              <a:t> ZUT,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neizbežnog</a:t>
            </a:r>
            <a:r>
              <a:rPr lang="en-US" dirty="0" smtClean="0"/>
              <a:t> </a:t>
            </a:r>
            <a:r>
              <a:rPr lang="en-US" dirty="0" err="1" smtClean="0"/>
              <a:t>unosa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toplote</a:t>
            </a:r>
            <a:r>
              <a:rPr lang="en-US" dirty="0" smtClean="0"/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876800" y="2145957"/>
            <a:ext cx="4046034" cy="448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934200" y="2819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77200" y="2819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Materijal</a:t>
            </a:r>
            <a:r>
              <a:rPr lang="en-US" dirty="0" smtClean="0"/>
              <a:t> ZUT-a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istopljen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(OM)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hemijski</a:t>
            </a:r>
            <a:r>
              <a:rPr lang="en-US" dirty="0" smtClean="0"/>
              <a:t> </a:t>
            </a:r>
            <a:r>
              <a:rPr lang="en-US" dirty="0" err="1" smtClean="0"/>
              <a:t>sastav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Materijal</a:t>
            </a:r>
            <a:r>
              <a:rPr lang="en-US" dirty="0" smtClean="0"/>
              <a:t> ZUT-a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promenjenu</a:t>
            </a:r>
            <a:r>
              <a:rPr lang="en-US" dirty="0" smtClean="0"/>
              <a:t> </a:t>
            </a:r>
            <a:r>
              <a:rPr lang="en-US" dirty="0" err="1" smtClean="0"/>
              <a:t>strukturu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OM, </a:t>
            </a:r>
            <a:r>
              <a:rPr lang="en-US" dirty="0" err="1" smtClean="0"/>
              <a:t>jer</a:t>
            </a:r>
            <a:r>
              <a:rPr lang="en-US" dirty="0" smtClean="0"/>
              <a:t> je </a:t>
            </a:r>
            <a:r>
              <a:rPr lang="en-US" dirty="0" err="1" smtClean="0"/>
              <a:t>izvršena</a:t>
            </a:r>
            <a:r>
              <a:rPr lang="en-US" dirty="0" smtClean="0"/>
              <a:t> </a:t>
            </a:r>
            <a:r>
              <a:rPr lang="en-US" dirty="0" err="1" smtClean="0"/>
              <a:t>termička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317673" y="3434638"/>
            <a:ext cx="6890587" cy="324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Promena</a:t>
            </a:r>
            <a:r>
              <a:rPr lang="en-US" dirty="0" smtClean="0"/>
              <a:t> temperature u ZUT-u: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-60000">
            <a:off x="203026" y="1147593"/>
            <a:ext cx="8601310" cy="43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028158" y="1286775"/>
            <a:ext cx="7791324" cy="54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7"/>
            <a:ext cx="8229600" cy="5592763"/>
          </a:xfrm>
        </p:spPr>
        <p:txBody>
          <a:bodyPr/>
          <a:lstStyle/>
          <a:p>
            <a:r>
              <a:rPr lang="en-US" dirty="0" smtClean="0"/>
              <a:t>ZUT </a:t>
            </a:r>
            <a:r>
              <a:rPr lang="en-US" dirty="0" err="1" smtClean="0"/>
              <a:t>nastaje</a:t>
            </a:r>
            <a:r>
              <a:rPr lang="en-US" dirty="0" smtClean="0"/>
              <a:t> u </a:t>
            </a:r>
            <a:r>
              <a:rPr lang="en-US" dirty="0" err="1" smtClean="0"/>
              <a:t>temperaturnom</a:t>
            </a:r>
            <a:r>
              <a:rPr lang="en-US" dirty="0" smtClean="0"/>
              <a:t> </a:t>
            </a:r>
            <a:r>
              <a:rPr lang="en-US" dirty="0" err="1" smtClean="0"/>
              <a:t>intervalu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A</a:t>
            </a:r>
            <a:r>
              <a:rPr lang="en-US" baseline="-25000" dirty="0" smtClean="0"/>
              <a:t>1</a:t>
            </a:r>
            <a:r>
              <a:rPr lang="en-US" dirty="0" smtClean="0"/>
              <a:t> –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top</a:t>
            </a:r>
            <a:r>
              <a:rPr lang="en-US" dirty="0" smtClean="0"/>
              <a:t> (~720 - ~1500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44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Nepotpuno</a:t>
            </a:r>
            <a:r>
              <a:rPr lang="en-US" b="1" dirty="0" smtClean="0"/>
              <a:t> </a:t>
            </a:r>
            <a:r>
              <a:rPr lang="en-US" b="1" dirty="0" err="1" smtClean="0"/>
              <a:t>rastapanje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133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Pregrevanje</a:t>
            </a:r>
            <a:r>
              <a:rPr lang="en-US" b="1" dirty="0" smtClean="0"/>
              <a:t> – </a:t>
            </a:r>
            <a:r>
              <a:rPr lang="en-US" b="1" dirty="0" err="1" smtClean="0"/>
              <a:t>visoko</a:t>
            </a:r>
            <a:r>
              <a:rPr lang="en-US" b="1" dirty="0" smtClean="0"/>
              <a:t> </a:t>
            </a:r>
            <a:r>
              <a:rPr lang="en-US" b="1" dirty="0" err="1" smtClean="0"/>
              <a:t>žarenje</a:t>
            </a:r>
            <a:r>
              <a:rPr lang="en-US" b="1" dirty="0" smtClean="0"/>
              <a:t> (</a:t>
            </a:r>
            <a:r>
              <a:rPr lang="en-US" b="1" dirty="0" err="1" smtClean="0"/>
              <a:t>Vidmanštetenova</a:t>
            </a:r>
            <a:r>
              <a:rPr lang="en-US" b="1" dirty="0" smtClean="0"/>
              <a:t> str.)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2971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Normalizacija</a:t>
            </a:r>
            <a:r>
              <a:rPr lang="en-US" b="1" dirty="0" smtClean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en-US" b="1" dirty="0" err="1" smtClean="0"/>
              <a:t>kaljenje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Nepotpuna</a:t>
            </a:r>
            <a:r>
              <a:rPr lang="en-US" b="1" dirty="0" smtClean="0"/>
              <a:t> </a:t>
            </a:r>
            <a:r>
              <a:rPr lang="en-US" b="1" dirty="0" err="1" smtClean="0"/>
              <a:t>normalizacija</a:t>
            </a:r>
            <a:r>
              <a:rPr lang="en-US" b="1" dirty="0" smtClean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en-US" b="1" dirty="0" err="1" smtClean="0"/>
              <a:t>kaljenje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66800" y="3810000"/>
            <a:ext cx="426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114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Rekristalizacija</a:t>
            </a:r>
            <a:r>
              <a:rPr lang="en-US" b="1" dirty="0" smtClean="0"/>
              <a:t> (</a:t>
            </a:r>
            <a:r>
              <a:rPr lang="en-US" b="1" dirty="0" err="1" smtClean="0"/>
              <a:t>hladno</a:t>
            </a:r>
            <a:r>
              <a:rPr lang="en-US" b="1" dirty="0" smtClean="0"/>
              <a:t> </a:t>
            </a:r>
            <a:r>
              <a:rPr lang="en-US" b="1" dirty="0" err="1" smtClean="0"/>
              <a:t>deformisani</a:t>
            </a:r>
            <a:r>
              <a:rPr lang="en-US" b="1" dirty="0" smtClean="0"/>
              <a:t> </a:t>
            </a:r>
            <a:r>
              <a:rPr lang="en-US" b="1" dirty="0" err="1" smtClean="0"/>
              <a:t>čelici</a:t>
            </a:r>
            <a:r>
              <a:rPr lang="en-US" b="1" dirty="0" smtClean="0"/>
              <a:t>) 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0200" y="4343400"/>
            <a:ext cx="3733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464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Plava</a:t>
            </a:r>
            <a:r>
              <a:rPr lang="en-US" b="1" dirty="0" smtClean="0"/>
              <a:t> </a:t>
            </a:r>
            <a:r>
              <a:rPr lang="en-US" b="1" dirty="0" err="1" smtClean="0"/>
              <a:t>krtost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tvrdoće</a:t>
            </a:r>
            <a:r>
              <a:rPr lang="en-US" dirty="0" smtClean="0"/>
              <a:t> </a:t>
            </a:r>
            <a:r>
              <a:rPr lang="en-US" dirty="0" err="1" smtClean="0"/>
              <a:t>zavarenog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r>
              <a:rPr lang="en-US" dirty="0" smtClean="0"/>
              <a:t> (u </a:t>
            </a:r>
            <a:r>
              <a:rPr lang="en-US" dirty="0" err="1" smtClean="0"/>
              <a:t>šavu</a:t>
            </a:r>
            <a:r>
              <a:rPr lang="en-US" dirty="0" smtClean="0"/>
              <a:t>, ZUT-u </a:t>
            </a:r>
            <a:r>
              <a:rPr lang="en-US" dirty="0" err="1" smtClean="0"/>
              <a:t>i</a:t>
            </a:r>
            <a:r>
              <a:rPr lang="en-US" dirty="0" smtClean="0"/>
              <a:t> OM):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Porast</a:t>
            </a:r>
            <a:r>
              <a:rPr lang="en-US" dirty="0" smtClean="0"/>
              <a:t> </a:t>
            </a:r>
            <a:r>
              <a:rPr lang="en-US" dirty="0" err="1" smtClean="0"/>
              <a:t>tvrdoće</a:t>
            </a:r>
            <a:r>
              <a:rPr lang="en-US" dirty="0" smtClean="0"/>
              <a:t> u ZUT-u je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pojave</a:t>
            </a:r>
            <a:r>
              <a:rPr lang="en-US" dirty="0" smtClean="0"/>
              <a:t> </a:t>
            </a:r>
            <a:r>
              <a:rPr lang="en-US" dirty="0" err="1" smtClean="0"/>
              <a:t>martenzita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dovodi</a:t>
            </a:r>
            <a:r>
              <a:rPr lang="en-US" dirty="0" smtClean="0"/>
              <a:t> do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duktilnosti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Dozvoljena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 u ZUT-u </a:t>
            </a:r>
            <a:r>
              <a:rPr lang="en-US" dirty="0" err="1" smtClean="0"/>
              <a:t>iznosi</a:t>
            </a:r>
            <a:r>
              <a:rPr lang="en-US" dirty="0" smtClean="0"/>
              <a:t> 300 (350) HB.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19200"/>
            <a:ext cx="4114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Širina</a:t>
            </a:r>
            <a:r>
              <a:rPr lang="en-US" dirty="0" smtClean="0"/>
              <a:t> ZUT-a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postupaka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655568" y="1975068"/>
            <a:ext cx="8058983" cy="362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en-US" u="sng" dirty="0" err="1" smtClean="0"/>
              <a:t>Specifičnosti</a:t>
            </a:r>
            <a:r>
              <a:rPr lang="en-US" u="sng" dirty="0" smtClean="0"/>
              <a:t> ZUT-a </a:t>
            </a:r>
            <a:r>
              <a:rPr lang="en-US" u="sng" dirty="0" err="1" smtClean="0"/>
              <a:t>kod</a:t>
            </a:r>
            <a:r>
              <a:rPr lang="en-US" u="sng" dirty="0" smtClean="0"/>
              <a:t> </a:t>
            </a:r>
            <a:r>
              <a:rPr lang="en-US" u="sng" dirty="0" err="1" smtClean="0"/>
              <a:t>sučeonog</a:t>
            </a:r>
            <a:r>
              <a:rPr lang="en-US" u="sng" dirty="0" smtClean="0"/>
              <a:t> </a:t>
            </a:r>
            <a:r>
              <a:rPr lang="en-US" u="sng" dirty="0" err="1" smtClean="0"/>
              <a:t>zavarivanja</a:t>
            </a:r>
            <a:r>
              <a:rPr lang="en-US" u="sng" dirty="0" smtClean="0"/>
              <a:t> </a:t>
            </a:r>
            <a:r>
              <a:rPr lang="en-US" u="sng" dirty="0" err="1" smtClean="0"/>
              <a:t>varničenjem</a:t>
            </a: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813" t="22917" r="46120" b="8333"/>
          <a:stretch>
            <a:fillRect/>
          </a:stretch>
        </p:blipFill>
        <p:spPr bwMode="auto">
          <a:xfrm>
            <a:off x="0" y="1676400"/>
            <a:ext cx="495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95800" y="1447800"/>
            <a:ext cx="464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1 - </a:t>
            </a:r>
            <a:r>
              <a:rPr lang="en-US" sz="2000" dirty="0" err="1" smtClean="0"/>
              <a:t>Oksidisani</a:t>
            </a:r>
            <a:r>
              <a:rPr lang="en-US" sz="2000" dirty="0" smtClean="0"/>
              <a:t> metal </a:t>
            </a:r>
            <a:r>
              <a:rPr lang="en-US" sz="2000" dirty="0" err="1" smtClean="0"/>
              <a:t>istisnut</a:t>
            </a:r>
            <a:r>
              <a:rPr lang="en-US" sz="2000" dirty="0" smtClean="0"/>
              <a:t> u </a:t>
            </a:r>
            <a:r>
              <a:rPr lang="en-US" sz="2000" dirty="0" err="1" smtClean="0"/>
              <a:t>venac</a:t>
            </a:r>
            <a:endParaRPr lang="en-US" sz="2000" dirty="0" smtClean="0"/>
          </a:p>
          <a:p>
            <a:r>
              <a:rPr lang="en-US" sz="2000" dirty="0" smtClean="0"/>
              <a:t>2 – </a:t>
            </a:r>
            <a:r>
              <a:rPr lang="en-US" sz="2000" dirty="0" err="1" smtClean="0"/>
              <a:t>Feritno</a:t>
            </a:r>
            <a:r>
              <a:rPr lang="en-US" sz="2000" dirty="0" smtClean="0"/>
              <a:t> </a:t>
            </a:r>
            <a:r>
              <a:rPr lang="en-US" sz="2000" dirty="0" err="1" smtClean="0"/>
              <a:t>područje</a:t>
            </a:r>
            <a:r>
              <a:rPr lang="en-US" sz="2000" dirty="0" smtClean="0"/>
              <a:t>, </a:t>
            </a:r>
            <a:r>
              <a:rPr lang="en-US" sz="2000" dirty="0" err="1" smtClean="0"/>
              <a:t>nastalo</a:t>
            </a:r>
            <a:r>
              <a:rPr lang="en-US" sz="2000" dirty="0" smtClean="0"/>
              <a:t> </a:t>
            </a:r>
            <a:r>
              <a:rPr lang="en-US" sz="2000" dirty="0" err="1" smtClean="0"/>
              <a:t>razugljeničenjem</a:t>
            </a:r>
            <a:endParaRPr lang="en-US" sz="2000" dirty="0" smtClean="0"/>
          </a:p>
          <a:p>
            <a:r>
              <a:rPr lang="en-US" sz="2000" dirty="0" smtClean="0"/>
              <a:t>3 – </a:t>
            </a:r>
            <a:r>
              <a:rPr lang="en-US" sz="2000" dirty="0" err="1" smtClean="0"/>
              <a:t>Gruba</a:t>
            </a:r>
            <a:r>
              <a:rPr lang="en-US" sz="2000" dirty="0" smtClean="0"/>
              <a:t> </a:t>
            </a:r>
            <a:r>
              <a:rPr lang="en-US" sz="2000" dirty="0" err="1" smtClean="0"/>
              <a:t>feritna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struktura</a:t>
            </a:r>
            <a:r>
              <a:rPr lang="en-US" sz="2000" dirty="0" smtClean="0"/>
              <a:t> </a:t>
            </a:r>
            <a:r>
              <a:rPr lang="en-US" sz="2000" dirty="0" err="1" smtClean="0"/>
              <a:t>nastala</a:t>
            </a:r>
            <a:r>
              <a:rPr lang="en-US" sz="2000" dirty="0" smtClean="0"/>
              <a:t> </a:t>
            </a:r>
            <a:r>
              <a:rPr lang="en-US" sz="2000" dirty="0" err="1" smtClean="0"/>
              <a:t>iznad</a:t>
            </a:r>
            <a:r>
              <a:rPr lang="en-US" sz="2000" dirty="0" smtClean="0"/>
              <a:t> 1100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 (</a:t>
            </a:r>
            <a:r>
              <a:rPr lang="en-US" sz="2000" dirty="0" err="1" smtClean="0"/>
              <a:t>visoko</a:t>
            </a:r>
            <a:r>
              <a:rPr lang="en-US" sz="2000" dirty="0" smtClean="0"/>
              <a:t> </a:t>
            </a:r>
            <a:r>
              <a:rPr lang="en-US" sz="2000" dirty="0" err="1" smtClean="0"/>
              <a:t>žarenje</a:t>
            </a:r>
            <a:r>
              <a:rPr lang="en-US" sz="2000" dirty="0" smtClean="0"/>
              <a:t>), </a:t>
            </a:r>
            <a:r>
              <a:rPr lang="en-US" sz="2000" dirty="0" err="1" smtClean="0"/>
              <a:t>smanjena</a:t>
            </a:r>
            <a:r>
              <a:rPr lang="en-US" sz="2000" dirty="0" smtClean="0"/>
              <a:t> </a:t>
            </a:r>
            <a:r>
              <a:rPr lang="en-US" sz="2000" dirty="0" err="1" smtClean="0"/>
              <a:t>duktilnost</a:t>
            </a:r>
            <a:endParaRPr lang="en-US" sz="2000" dirty="0" smtClean="0"/>
          </a:p>
          <a:p>
            <a:r>
              <a:rPr lang="en-US" sz="2000" dirty="0" smtClean="0"/>
              <a:t>4 – </a:t>
            </a:r>
            <a:r>
              <a:rPr lang="en-US" sz="2000" dirty="0" err="1" smtClean="0"/>
              <a:t>Potupni</a:t>
            </a:r>
            <a:r>
              <a:rPr lang="en-US" sz="2000" dirty="0" smtClean="0"/>
              <a:t> </a:t>
            </a:r>
            <a:r>
              <a:rPr lang="en-US" sz="2000" dirty="0" err="1" smtClean="0"/>
              <a:t>prelaz</a:t>
            </a:r>
            <a:r>
              <a:rPr lang="en-US" sz="2000" dirty="0" smtClean="0"/>
              <a:t> ka </a:t>
            </a:r>
            <a:r>
              <a:rPr lang="en-US" sz="2000" dirty="0" err="1" smtClean="0"/>
              <a:t>sitnozrnoj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strukturi</a:t>
            </a:r>
            <a:endParaRPr lang="en-US" sz="2000" dirty="0" smtClean="0"/>
          </a:p>
          <a:p>
            <a:r>
              <a:rPr lang="en-US" sz="2000" dirty="0" smtClean="0"/>
              <a:t>5 – </a:t>
            </a:r>
            <a:r>
              <a:rPr lang="en-US" sz="2000" dirty="0" err="1" smtClean="0"/>
              <a:t>Sitnozrna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struktura</a:t>
            </a:r>
            <a:r>
              <a:rPr lang="en-US" sz="2000" dirty="0" smtClean="0"/>
              <a:t> – metal </a:t>
            </a:r>
            <a:r>
              <a:rPr lang="en-US" sz="2000" dirty="0" err="1" smtClean="0"/>
              <a:t>zagrejan</a:t>
            </a:r>
            <a:r>
              <a:rPr lang="en-US" sz="2000" dirty="0" smtClean="0"/>
              <a:t> </a:t>
            </a:r>
            <a:r>
              <a:rPr lang="en-US" sz="2000" dirty="0" err="1" smtClean="0"/>
              <a:t>malo</a:t>
            </a:r>
            <a:r>
              <a:rPr lang="en-US" sz="2000" dirty="0" smtClean="0"/>
              <a:t> </a:t>
            </a:r>
            <a:r>
              <a:rPr lang="en-US" sz="2000" dirty="0" err="1" smtClean="0"/>
              <a:t>iznad</a:t>
            </a:r>
            <a:r>
              <a:rPr lang="en-US" sz="2000" dirty="0" smtClean="0"/>
              <a:t> A</a:t>
            </a:r>
            <a:r>
              <a:rPr lang="en-US" sz="2000" baseline="-25000" dirty="0" smtClean="0"/>
              <a:t>3</a:t>
            </a:r>
            <a:endParaRPr lang="en-US" sz="2000" dirty="0" smtClean="0"/>
          </a:p>
          <a:p>
            <a:r>
              <a:rPr lang="en-US" sz="2000" dirty="0" smtClean="0"/>
              <a:t>5-6 – </a:t>
            </a:r>
            <a:r>
              <a:rPr lang="en-US" sz="2000" dirty="0" err="1" smtClean="0"/>
              <a:t>delimična</a:t>
            </a:r>
            <a:r>
              <a:rPr lang="en-US" sz="2000" dirty="0" smtClean="0"/>
              <a:t> </a:t>
            </a:r>
            <a:r>
              <a:rPr lang="en-US" sz="2000" dirty="0" err="1" smtClean="0"/>
              <a:t>rekristalizacija</a:t>
            </a:r>
            <a:endParaRPr lang="en-US" sz="2000" dirty="0" smtClean="0"/>
          </a:p>
          <a:p>
            <a:r>
              <a:rPr lang="en-US" sz="2000" dirty="0" smtClean="0"/>
              <a:t>6 – </a:t>
            </a:r>
            <a:r>
              <a:rPr lang="en-US" sz="2000" dirty="0" err="1" smtClean="0"/>
              <a:t>nepromenjeni</a:t>
            </a:r>
            <a:r>
              <a:rPr lang="en-US" sz="2000" dirty="0" smtClean="0"/>
              <a:t> </a:t>
            </a:r>
            <a:r>
              <a:rPr lang="en-US" sz="2000" dirty="0" err="1" smtClean="0"/>
              <a:t>materijal</a:t>
            </a:r>
            <a:r>
              <a:rPr lang="en-US" sz="2000" dirty="0" smtClean="0"/>
              <a:t>, </a:t>
            </a:r>
            <a:r>
              <a:rPr lang="en-US" sz="2000" dirty="0" err="1" smtClean="0"/>
              <a:t>zagrejan</a:t>
            </a:r>
            <a:r>
              <a:rPr lang="en-US" sz="2000" dirty="0" smtClean="0"/>
              <a:t> </a:t>
            </a:r>
            <a:r>
              <a:rPr lang="en-US" sz="2000" dirty="0" err="1" smtClean="0"/>
              <a:t>ispod</a:t>
            </a:r>
            <a:r>
              <a:rPr lang="en-US" sz="2000" dirty="0" smtClean="0"/>
              <a:t>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. </a:t>
            </a:r>
            <a:r>
              <a:rPr lang="en-US" sz="2000" dirty="0" err="1" smtClean="0"/>
              <a:t>Ukoliko</a:t>
            </a:r>
            <a:r>
              <a:rPr lang="en-US" sz="2000" dirty="0" smtClean="0"/>
              <a:t> </a:t>
            </a:r>
            <a:r>
              <a:rPr lang="en-US" sz="2000" dirty="0" err="1" smtClean="0"/>
              <a:t>nije</a:t>
            </a:r>
            <a:r>
              <a:rPr lang="en-US" sz="2000" dirty="0" smtClean="0"/>
              <a:t> </a:t>
            </a:r>
            <a:r>
              <a:rPr lang="en-US" sz="2000" dirty="0" err="1" smtClean="0"/>
              <a:t>plastično</a:t>
            </a:r>
            <a:r>
              <a:rPr lang="en-US" sz="2000" dirty="0" smtClean="0"/>
              <a:t> </a:t>
            </a:r>
            <a:r>
              <a:rPr lang="en-US" sz="2000" dirty="0" err="1" smtClean="0"/>
              <a:t>deformisan</a:t>
            </a:r>
            <a:r>
              <a:rPr lang="en-US" sz="2000" dirty="0" smtClean="0"/>
              <a:t>, </a:t>
            </a:r>
            <a:r>
              <a:rPr lang="en-US" sz="2000" dirty="0" err="1" smtClean="0"/>
              <a:t>nema</a:t>
            </a:r>
            <a:r>
              <a:rPr lang="en-US" sz="2000" dirty="0" smtClean="0"/>
              <a:t> </a:t>
            </a:r>
            <a:r>
              <a:rPr lang="en-US" sz="2000" dirty="0" err="1" smtClean="0"/>
              <a:t>promene</a:t>
            </a:r>
            <a:r>
              <a:rPr lang="en-US" sz="2000" dirty="0" smtClean="0"/>
              <a:t>. </a:t>
            </a:r>
            <a:r>
              <a:rPr lang="en-US" sz="2000" dirty="0" err="1" smtClean="0"/>
              <a:t>Ukoliko</a:t>
            </a:r>
            <a:r>
              <a:rPr lang="en-US" sz="2000" dirty="0" smtClean="0"/>
              <a:t> </a:t>
            </a:r>
            <a:r>
              <a:rPr lang="en-US" sz="2000" dirty="0" err="1" smtClean="0"/>
              <a:t>jeste</a:t>
            </a:r>
            <a:r>
              <a:rPr lang="en-US" sz="2000" dirty="0" smtClean="0"/>
              <a:t>,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temp.od</a:t>
            </a:r>
            <a:r>
              <a:rPr lang="en-US" sz="2000" dirty="0" smtClean="0"/>
              <a:t> </a:t>
            </a:r>
            <a:r>
              <a:rPr lang="en-US" sz="2000" dirty="0" err="1" smtClean="0"/>
              <a:t>oko</a:t>
            </a:r>
            <a:r>
              <a:rPr lang="en-US" sz="2000" dirty="0" smtClean="0"/>
              <a:t> 550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C, </a:t>
            </a:r>
            <a:r>
              <a:rPr lang="en-US" sz="2000" dirty="0" err="1" smtClean="0"/>
              <a:t>dolazi</a:t>
            </a:r>
            <a:r>
              <a:rPr lang="en-US" sz="2000" dirty="0" smtClean="0"/>
              <a:t> do </a:t>
            </a:r>
            <a:r>
              <a:rPr lang="en-US" sz="2000" dirty="0" err="1" smtClean="0"/>
              <a:t>rekristalizacije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porasta</a:t>
            </a:r>
            <a:r>
              <a:rPr lang="en-US" sz="2000" dirty="0" smtClean="0"/>
              <a:t> </a:t>
            </a:r>
            <a:r>
              <a:rPr lang="en-US" sz="2000" dirty="0" err="1" smtClean="0"/>
              <a:t>zrna</a:t>
            </a:r>
            <a:r>
              <a:rPr lang="en-US" sz="2000" dirty="0" smtClean="0"/>
              <a:t> – pad </a:t>
            </a:r>
            <a:r>
              <a:rPr lang="en-US" sz="2000" dirty="0" err="1" smtClean="0"/>
              <a:t>meh.osobina</a:t>
            </a:r>
            <a:r>
              <a:rPr lang="en-US" sz="2000" dirty="0" smtClean="0"/>
              <a:t> (</a:t>
            </a:r>
            <a:r>
              <a:rPr lang="en-US" sz="2000" dirty="0" err="1" smtClean="0"/>
              <a:t>čvrstoće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duktilnosti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r>
              <a:rPr lang="en-US" u="sng" dirty="0" err="1" smtClean="0"/>
              <a:t>Specifičnosti</a:t>
            </a:r>
            <a:r>
              <a:rPr lang="en-US" u="sng" dirty="0" smtClean="0"/>
              <a:t> ZUT-a </a:t>
            </a:r>
            <a:r>
              <a:rPr lang="en-US" u="sng" dirty="0" err="1" smtClean="0"/>
              <a:t>kod</a:t>
            </a:r>
            <a:r>
              <a:rPr lang="en-US" u="sng" dirty="0" smtClean="0"/>
              <a:t> </a:t>
            </a:r>
            <a:r>
              <a:rPr lang="en-US" u="sng" dirty="0" err="1" smtClean="0"/>
              <a:t>Zavarivanja</a:t>
            </a:r>
            <a:r>
              <a:rPr lang="en-US" u="sng" dirty="0" smtClean="0"/>
              <a:t> </a:t>
            </a:r>
            <a:r>
              <a:rPr lang="en-US" u="sng" dirty="0" err="1" smtClean="0"/>
              <a:t>trenjem</a:t>
            </a:r>
            <a:r>
              <a:rPr lang="en-US" u="sng" dirty="0" smtClean="0"/>
              <a:t> </a:t>
            </a:r>
            <a:r>
              <a:rPr lang="en-US" u="sng" dirty="0" err="1" smtClean="0"/>
              <a:t>sa</a:t>
            </a:r>
            <a:r>
              <a:rPr lang="en-US" u="sng" dirty="0" smtClean="0"/>
              <a:t> </a:t>
            </a:r>
            <a:r>
              <a:rPr lang="en-US" u="sng" dirty="0" err="1" smtClean="0"/>
              <a:t>mešanjem</a:t>
            </a:r>
            <a:r>
              <a:rPr lang="en-US" u="sng" dirty="0" smtClean="0"/>
              <a:t> (ZTM)</a:t>
            </a:r>
          </a:p>
          <a:p>
            <a:r>
              <a:rPr lang="en-US" dirty="0" smtClean="0"/>
              <a:t>ZTM je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,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alatom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tečenje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mešanje</a:t>
            </a:r>
            <a:r>
              <a:rPr lang="en-US" dirty="0" smtClean="0"/>
              <a:t> OM.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919" y="2887038"/>
            <a:ext cx="7519481" cy="39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Prednosti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postupcima</a:t>
            </a:r>
            <a:r>
              <a:rPr lang="en-US" dirty="0" smtClean="0"/>
              <a:t> </a:t>
            </a:r>
            <a:r>
              <a:rPr lang="en-US" dirty="0" err="1" smtClean="0"/>
              <a:t>teškozavarljivim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Al </a:t>
            </a:r>
            <a:r>
              <a:rPr lang="en-US" dirty="0" err="1" smtClean="0"/>
              <a:t>sa</a:t>
            </a:r>
            <a:r>
              <a:rPr lang="en-US" dirty="0" smtClean="0"/>
              <a:t> Cu (</a:t>
            </a:r>
            <a:r>
              <a:rPr lang="en-US" dirty="0" err="1" smtClean="0"/>
              <a:t>duraluminijum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Al-Zn-Mg.</a:t>
            </a:r>
          </a:p>
          <a:p>
            <a:pPr>
              <a:buFontTx/>
              <a:buChar char="-"/>
            </a:pP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Ušteda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Nepotrebna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en-US" dirty="0" smtClean="0"/>
              <a:t>,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vagoni</a:t>
            </a:r>
            <a:r>
              <a:rPr lang="en-US" dirty="0" smtClean="0"/>
              <a:t>, </a:t>
            </a:r>
            <a:r>
              <a:rPr lang="en-US" dirty="0" err="1" smtClean="0"/>
              <a:t>brodogradnja</a:t>
            </a:r>
            <a:r>
              <a:rPr lang="en-US" dirty="0" smtClean="0"/>
              <a:t>, </a:t>
            </a:r>
            <a:r>
              <a:rPr lang="en-US" dirty="0" err="1" smtClean="0"/>
              <a:t>raketna</a:t>
            </a:r>
            <a:r>
              <a:rPr lang="en-US" dirty="0" smtClean="0"/>
              <a:t> </a:t>
            </a:r>
            <a:r>
              <a:rPr lang="en-US" dirty="0" err="1" smtClean="0"/>
              <a:t>tehnika</a:t>
            </a:r>
            <a:r>
              <a:rPr lang="en-US" dirty="0" smtClean="0"/>
              <a:t>, </a:t>
            </a:r>
            <a:r>
              <a:rPr lang="en-US" dirty="0" err="1" smtClean="0"/>
              <a:t>avio-industrija</a:t>
            </a:r>
            <a:r>
              <a:rPr lang="en-US" dirty="0" smtClean="0"/>
              <a:t>,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Mešanje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(transport) </a:t>
            </a:r>
            <a:r>
              <a:rPr lang="en-US" dirty="0" err="1" smtClean="0"/>
              <a:t>materijala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524000"/>
            <a:ext cx="685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Struktura</a:t>
            </a:r>
            <a:r>
              <a:rPr lang="en-US" b="1" dirty="0" smtClean="0"/>
              <a:t> </a:t>
            </a:r>
            <a:r>
              <a:rPr lang="en-US" b="1" dirty="0" err="1" smtClean="0"/>
              <a:t>zavarenih</a:t>
            </a:r>
            <a:r>
              <a:rPr lang="en-US" b="1" dirty="0" smtClean="0"/>
              <a:t> </a:t>
            </a:r>
            <a:r>
              <a:rPr lang="en-US" b="1" dirty="0" err="1" smtClean="0"/>
              <a:t>spojeva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termomehaničkog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tvrdoće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zavarenog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86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5410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utiču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građu</a:t>
            </a:r>
            <a:r>
              <a:rPr lang="en-US" dirty="0" smtClean="0"/>
              <a:t> </a:t>
            </a:r>
            <a:r>
              <a:rPr lang="en-US" dirty="0" err="1" smtClean="0"/>
              <a:t>zrna</a:t>
            </a:r>
            <a:r>
              <a:rPr lang="en-US" dirty="0" smtClean="0"/>
              <a:t> u </a:t>
            </a:r>
            <a:r>
              <a:rPr lang="en-US" dirty="0" err="1" smtClean="0"/>
              <a:t>zavarenom</a:t>
            </a:r>
            <a:r>
              <a:rPr lang="en-US" dirty="0" smtClean="0"/>
              <a:t> </a:t>
            </a:r>
            <a:r>
              <a:rPr lang="en-US" dirty="0" err="1" smtClean="0"/>
              <a:t>spoju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Zavise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postupka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Gasno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REL (E) </a:t>
            </a:r>
            <a:r>
              <a:rPr lang="en-US" dirty="0" err="1" smtClean="0"/>
              <a:t>zavarivanje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Gasno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rastopljenog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dugo</a:t>
            </a:r>
            <a:r>
              <a:rPr lang="en-US" dirty="0" smtClean="0"/>
              <a:t> </a:t>
            </a:r>
            <a:r>
              <a:rPr lang="en-US" dirty="0" err="1" smtClean="0"/>
              <a:t>zadržavanje</a:t>
            </a:r>
            <a:r>
              <a:rPr lang="en-US" dirty="0" smtClean="0"/>
              <a:t> u </a:t>
            </a:r>
            <a:r>
              <a:rPr lang="en-US" dirty="0" err="1" smtClean="0"/>
              <a:t>tečnom</a:t>
            </a:r>
            <a:r>
              <a:rPr lang="en-US" dirty="0" smtClean="0"/>
              <a:t> </a:t>
            </a:r>
            <a:r>
              <a:rPr lang="en-US" dirty="0" err="1" smtClean="0"/>
              <a:t>stanju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hlađenja</a:t>
            </a:r>
            <a:r>
              <a:rPr lang="en-US" dirty="0" smtClean="0"/>
              <a:t> </a:t>
            </a:r>
            <a:r>
              <a:rPr lang="en-US" dirty="0" err="1" smtClean="0"/>
              <a:t>rastopa</a:t>
            </a:r>
            <a:r>
              <a:rPr lang="en-US" dirty="0" smtClean="0"/>
              <a:t> je mala ~350</a:t>
            </a:r>
            <a:r>
              <a:rPr lang="en-US" baseline="30000" dirty="0" smtClean="0"/>
              <a:t>o</a:t>
            </a:r>
            <a:r>
              <a:rPr lang="en-US" dirty="0" smtClean="0"/>
              <a:t>C/min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je </a:t>
            </a:r>
            <a:r>
              <a:rPr lang="en-US" dirty="0" err="1" smtClean="0"/>
              <a:t>krupnozrna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nepravilnim</a:t>
            </a:r>
            <a:r>
              <a:rPr lang="en-US" dirty="0" smtClean="0"/>
              <a:t> </a:t>
            </a:r>
            <a:r>
              <a:rPr lang="en-US" dirty="0" err="1" smtClean="0"/>
              <a:t>oblicima</a:t>
            </a:r>
            <a:r>
              <a:rPr lang="en-US" dirty="0" smtClean="0"/>
              <a:t> </a:t>
            </a:r>
            <a:r>
              <a:rPr lang="en-US" dirty="0" err="1" smtClean="0"/>
              <a:t>kristalita</a:t>
            </a:r>
            <a:r>
              <a:rPr lang="en-US" dirty="0" smtClean="0"/>
              <a:t> (</a:t>
            </a:r>
            <a:r>
              <a:rPr lang="en-US" dirty="0" err="1" smtClean="0"/>
              <a:t>osim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linji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),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dovodi</a:t>
            </a:r>
            <a:r>
              <a:rPr lang="en-US" dirty="0" smtClean="0"/>
              <a:t> do </a:t>
            </a:r>
            <a:r>
              <a:rPr lang="en-US" dirty="0" err="1" smtClean="0"/>
              <a:t>pojave</a:t>
            </a:r>
            <a:r>
              <a:rPr lang="en-US" dirty="0" smtClean="0"/>
              <a:t> </a:t>
            </a:r>
            <a:r>
              <a:rPr lang="en-US" dirty="0" err="1" smtClean="0"/>
              <a:t>Vidmanštetenove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REL (E) </a:t>
            </a:r>
            <a:r>
              <a:rPr lang="en-US" dirty="0" err="1" smtClean="0"/>
              <a:t>zavarivanje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-mala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 smtClean="0"/>
              <a:t>istopljenog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kratko</a:t>
            </a:r>
            <a:r>
              <a:rPr lang="en-US" dirty="0" smtClean="0"/>
              <a:t> </a:t>
            </a:r>
            <a:r>
              <a:rPr lang="en-US" dirty="0" err="1" smtClean="0"/>
              <a:t>zadržavanje</a:t>
            </a:r>
            <a:r>
              <a:rPr lang="en-US" dirty="0" smtClean="0"/>
              <a:t> u </a:t>
            </a:r>
            <a:r>
              <a:rPr lang="en-US" dirty="0" err="1" smtClean="0"/>
              <a:t>tečnom</a:t>
            </a:r>
            <a:r>
              <a:rPr lang="en-US" dirty="0" smtClean="0"/>
              <a:t> </a:t>
            </a:r>
            <a:r>
              <a:rPr lang="en-US" dirty="0" err="1" smtClean="0"/>
              <a:t>stanju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hlađenja</a:t>
            </a:r>
            <a:r>
              <a:rPr lang="en-US" dirty="0" smtClean="0"/>
              <a:t> </a:t>
            </a:r>
            <a:r>
              <a:rPr lang="en-US" dirty="0" err="1" smtClean="0"/>
              <a:t>rastopa</a:t>
            </a:r>
            <a:r>
              <a:rPr lang="en-US" dirty="0" smtClean="0"/>
              <a:t> je </a:t>
            </a:r>
            <a:r>
              <a:rPr lang="en-US" dirty="0" err="1" smtClean="0"/>
              <a:t>velika</a:t>
            </a:r>
            <a:r>
              <a:rPr lang="en-US" dirty="0" smtClean="0"/>
              <a:t> ~1500</a:t>
            </a:r>
            <a:r>
              <a:rPr lang="en-US" baseline="30000" dirty="0" smtClean="0"/>
              <a:t>o</a:t>
            </a:r>
            <a:r>
              <a:rPr lang="en-US" dirty="0" smtClean="0"/>
              <a:t>C/min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je </a:t>
            </a:r>
            <a:r>
              <a:rPr lang="en-US" dirty="0" err="1" smtClean="0"/>
              <a:t>stubičasta</a:t>
            </a:r>
            <a:r>
              <a:rPr lang="en-US" dirty="0" smtClean="0"/>
              <a:t> </a:t>
            </a:r>
            <a:r>
              <a:rPr lang="en-US" dirty="0" err="1" smtClean="0"/>
              <a:t>dendritna</a:t>
            </a:r>
            <a:r>
              <a:rPr lang="en-US" dirty="0" smtClean="0"/>
              <a:t> (</a:t>
            </a:r>
            <a:r>
              <a:rPr lang="en-US" dirty="0" err="1" smtClean="0"/>
              <a:t>bazaltna</a:t>
            </a:r>
            <a:r>
              <a:rPr lang="en-US" dirty="0" smtClean="0"/>
              <a:t>),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usitniti</a:t>
            </a:r>
            <a:r>
              <a:rPr lang="en-US" dirty="0" smtClean="0"/>
              <a:t> </a:t>
            </a:r>
            <a:r>
              <a:rPr lang="en-US" dirty="0" err="1" smtClean="0"/>
              <a:t>normalizacijom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narednim</a:t>
            </a:r>
            <a:r>
              <a:rPr lang="en-US" dirty="0" smtClean="0"/>
              <a:t> </a:t>
            </a:r>
            <a:r>
              <a:rPr lang="en-US" dirty="0" err="1" smtClean="0"/>
              <a:t>prolazima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višeprolaznišavovi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povoljni</a:t>
            </a:r>
            <a:r>
              <a:rPr lang="en-US" dirty="0" smtClean="0"/>
              <a:t> –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poslednji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usmerenu</a:t>
            </a:r>
            <a:r>
              <a:rPr lang="en-US" dirty="0" smtClean="0"/>
              <a:t> </a:t>
            </a:r>
            <a:r>
              <a:rPr lang="en-US" dirty="0" err="1" smtClean="0"/>
              <a:t>strukturu</a:t>
            </a:r>
            <a:r>
              <a:rPr lang="en-US" dirty="0" smtClean="0"/>
              <a:t> (</a:t>
            </a:r>
            <a:r>
              <a:rPr lang="en-US" dirty="0" err="1" smtClean="0"/>
              <a:t>bazaltnu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50342"/>
            <a:ext cx="4648201" cy="300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943600" cy="5029200"/>
          </a:xfrm>
        </p:spPr>
        <p:txBody>
          <a:bodyPr>
            <a:normAutofit/>
          </a:bodyPr>
          <a:lstStyle/>
          <a:p>
            <a:r>
              <a:rPr lang="sr-Latn-CS" dirty="0" smtClean="0"/>
              <a:t>O</a:t>
            </a:r>
            <a:r>
              <a:rPr lang="en-US" dirty="0" err="1" smtClean="0"/>
              <a:t>brazovanj</a:t>
            </a:r>
            <a:r>
              <a:rPr lang="sr-Latn-C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se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sledeći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se </a:t>
            </a:r>
            <a:r>
              <a:rPr lang="en-US" dirty="0" err="1" smtClean="0"/>
              <a:t>rastapa</a:t>
            </a:r>
            <a:r>
              <a:rPr lang="en-US" dirty="0" smtClean="0"/>
              <a:t> do </a:t>
            </a:r>
            <a:r>
              <a:rPr lang="en-US" dirty="0" err="1" smtClean="0"/>
              <a:t>dubine</a:t>
            </a:r>
            <a:r>
              <a:rPr lang="en-US" dirty="0" smtClean="0"/>
              <a:t> </a:t>
            </a:r>
            <a:r>
              <a:rPr lang="en-US" dirty="0" err="1" smtClean="0"/>
              <a:t>uvara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Obrazovano</a:t>
            </a:r>
            <a:r>
              <a:rPr lang="en-US" dirty="0" smtClean="0"/>
              <a:t> </a:t>
            </a:r>
            <a:r>
              <a:rPr lang="en-US" dirty="0" err="1" smtClean="0"/>
              <a:t>udubljenje</a:t>
            </a:r>
            <a:r>
              <a:rPr lang="en-US" dirty="0" smtClean="0"/>
              <a:t> se </a:t>
            </a:r>
            <a:r>
              <a:rPr lang="en-US" dirty="0" err="1" smtClean="0"/>
              <a:t>popunjava</a:t>
            </a:r>
            <a:r>
              <a:rPr lang="en-US" dirty="0" smtClean="0"/>
              <a:t> </a:t>
            </a:r>
            <a:r>
              <a:rPr lang="en-US" u="sng" dirty="0" err="1" smtClean="0"/>
              <a:t>smešom</a:t>
            </a:r>
            <a:r>
              <a:rPr lang="en-US" u="sng" dirty="0" smtClean="0"/>
              <a:t> </a:t>
            </a:r>
            <a:r>
              <a:rPr lang="en-US" u="sng" dirty="0" err="1" smtClean="0"/>
              <a:t>rastopljenog</a:t>
            </a:r>
            <a:r>
              <a:rPr lang="en-US" u="sng" dirty="0" smtClean="0"/>
              <a:t> </a:t>
            </a:r>
            <a:r>
              <a:rPr lang="en-US" u="sng" dirty="0" err="1" smtClean="0"/>
              <a:t>osnovnog</a:t>
            </a:r>
            <a:r>
              <a:rPr lang="en-US" u="sng" dirty="0" smtClean="0"/>
              <a:t> </a:t>
            </a:r>
            <a:r>
              <a:rPr lang="en-US" u="sng" dirty="0" err="1" smtClean="0"/>
              <a:t>i</a:t>
            </a:r>
            <a:r>
              <a:rPr lang="en-US" u="sng" dirty="0" smtClean="0"/>
              <a:t> </a:t>
            </a:r>
            <a:r>
              <a:rPr lang="en-US" u="sng" dirty="0" err="1" smtClean="0"/>
              <a:t>dodatnog</a:t>
            </a:r>
            <a:r>
              <a:rPr lang="en-US" u="sng" dirty="0" smtClean="0"/>
              <a:t> </a:t>
            </a:r>
            <a:r>
              <a:rPr lang="en-US" u="sng" dirty="0" err="1" smtClean="0"/>
              <a:t>materijala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Kristalizacija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Kristalizacija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Kristalizacija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u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istovremenog</a:t>
            </a:r>
            <a:r>
              <a:rPr lang="en-US" dirty="0" smtClean="0"/>
              <a:t> </a:t>
            </a:r>
            <a:r>
              <a:rPr lang="en-US" dirty="0" err="1" smtClean="0"/>
              <a:t>zagrevanja</a:t>
            </a:r>
            <a:r>
              <a:rPr lang="en-US" dirty="0" smtClean="0"/>
              <a:t> (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hlađenja</a:t>
            </a:r>
            <a:r>
              <a:rPr lang="en-US" dirty="0" smtClean="0"/>
              <a:t> (</a:t>
            </a:r>
            <a:r>
              <a:rPr lang="en-US" dirty="0" err="1" smtClean="0"/>
              <a:t>okolna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-OM).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se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tri </a:t>
            </a:r>
            <a:r>
              <a:rPr lang="en-US" dirty="0" err="1" smtClean="0"/>
              <a:t>načina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Kondukcija</a:t>
            </a:r>
            <a:r>
              <a:rPr lang="en-US" dirty="0" smtClean="0"/>
              <a:t> (</a:t>
            </a:r>
            <a:r>
              <a:rPr lang="en-US" dirty="0" err="1" smtClean="0"/>
              <a:t>provođenje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Konvencija</a:t>
            </a:r>
            <a:r>
              <a:rPr lang="en-US" dirty="0" smtClean="0"/>
              <a:t> (</a:t>
            </a:r>
            <a:r>
              <a:rPr lang="en-US" dirty="0" err="1" smtClean="0"/>
              <a:t>prelaz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masom</a:t>
            </a:r>
            <a:r>
              <a:rPr lang="en-US" dirty="0" smtClean="0"/>
              <a:t> </a:t>
            </a:r>
            <a:r>
              <a:rPr lang="en-US" dirty="0" err="1" smtClean="0"/>
              <a:t>fluida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Radijacija</a:t>
            </a:r>
            <a:r>
              <a:rPr lang="en-US" dirty="0" smtClean="0"/>
              <a:t> (</a:t>
            </a:r>
            <a:r>
              <a:rPr lang="en-US" dirty="0" err="1" smtClean="0"/>
              <a:t>zračenje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Front </a:t>
            </a:r>
            <a:r>
              <a:rPr lang="en-US" dirty="0" err="1" smtClean="0"/>
              <a:t>kristalizacije</a:t>
            </a:r>
            <a:r>
              <a:rPr lang="en-US" dirty="0" smtClean="0"/>
              <a:t> se </a:t>
            </a:r>
            <a:r>
              <a:rPr lang="en-US" dirty="0" err="1" smtClean="0"/>
              <a:t>kreće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izvorom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~ </a:t>
            </a:r>
            <a:r>
              <a:rPr lang="en-US" dirty="0" err="1" smtClean="0"/>
              <a:t>brzinom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Kristalizacija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nastane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zrna</a:t>
            </a:r>
            <a:r>
              <a:rPr lang="en-US" dirty="0" smtClean="0"/>
              <a:t> OM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rastopa</a:t>
            </a:r>
            <a:r>
              <a:rPr lang="en-US" dirty="0" smtClean="0"/>
              <a:t>, a ne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samog</a:t>
            </a:r>
            <a:r>
              <a:rPr lang="en-US" dirty="0" smtClean="0"/>
              <a:t> </a:t>
            </a:r>
            <a:r>
              <a:rPr lang="en-US" dirty="0" err="1" smtClean="0"/>
              <a:t>rastopa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livenja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Kristaliti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stubičast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733800"/>
            <a:ext cx="690224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5791200" y="44196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438900" y="49149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34000" y="41148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7277100" y="53721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62600" y="46482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6172200" y="52578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934200" y="54864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57800" y="3962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6896100" y="5600700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 smtClean="0"/>
              <a:t>Kristaliti</a:t>
            </a:r>
            <a:r>
              <a:rPr lang="en-US" dirty="0" smtClean="0"/>
              <a:t> u </a:t>
            </a:r>
            <a:r>
              <a:rPr lang="en-US" dirty="0" err="1" smtClean="0"/>
              <a:t>šavu</a:t>
            </a:r>
            <a:r>
              <a:rPr lang="en-US" dirty="0" smtClean="0"/>
              <a:t> </a:t>
            </a:r>
            <a:r>
              <a:rPr lang="en-US" dirty="0" err="1" smtClean="0"/>
              <a:t>rastu</a:t>
            </a:r>
            <a:r>
              <a:rPr lang="en-US" dirty="0" smtClean="0"/>
              <a:t> </a:t>
            </a:r>
            <a:r>
              <a:rPr lang="en-US" dirty="0" err="1" smtClean="0"/>
              <a:t>normalno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površinu</a:t>
            </a:r>
            <a:r>
              <a:rPr lang="en-US" dirty="0" smtClean="0"/>
              <a:t> </a:t>
            </a:r>
            <a:r>
              <a:rPr lang="en-US" dirty="0" err="1" smtClean="0"/>
              <a:t>hlađenja</a:t>
            </a:r>
            <a:r>
              <a:rPr lang="en-US" dirty="0" smtClean="0"/>
              <a:t> u </a:t>
            </a:r>
            <a:r>
              <a:rPr lang="en-US" dirty="0" err="1" smtClean="0"/>
              <a:t>smeru</a:t>
            </a:r>
            <a:r>
              <a:rPr lang="en-US" dirty="0" smtClean="0"/>
              <a:t> </a:t>
            </a:r>
            <a:r>
              <a:rPr lang="en-US" dirty="0" err="1" smtClean="0"/>
              <a:t>suprotnom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smera</a:t>
            </a:r>
            <a:r>
              <a:rPr lang="en-US" dirty="0" smtClean="0"/>
              <a:t> </a:t>
            </a:r>
            <a:r>
              <a:rPr lang="en-US" dirty="0" err="1" smtClean="0"/>
              <a:t>dovođenja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.</a:t>
            </a:r>
          </a:p>
          <a:p>
            <a:r>
              <a:rPr lang="sr-Latn-CS" dirty="0" smtClean="0"/>
              <a:t>S</a:t>
            </a:r>
            <a:r>
              <a:rPr lang="en-US" dirty="0" err="1" smtClean="0"/>
              <a:t>lojevita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periodičnog</a:t>
            </a:r>
            <a:r>
              <a:rPr lang="en-US" dirty="0" smtClean="0"/>
              <a:t> </a:t>
            </a:r>
            <a:r>
              <a:rPr lang="en-US" dirty="0" err="1" smtClean="0"/>
              <a:t>izdvajanja</a:t>
            </a:r>
            <a:r>
              <a:rPr lang="en-US" dirty="0" smtClean="0"/>
              <a:t> </a:t>
            </a:r>
            <a:r>
              <a:rPr lang="en-US" dirty="0" err="1" smtClean="0"/>
              <a:t>latentne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034583" y="3620515"/>
            <a:ext cx="6840598" cy="317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5867400" cy="6248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r>
              <a:rPr lang="en-US" dirty="0" smtClean="0"/>
              <a:t> </a:t>
            </a:r>
            <a:r>
              <a:rPr lang="en-US" dirty="0" err="1" smtClean="0"/>
              <a:t>manjeg</a:t>
            </a:r>
            <a:r>
              <a:rPr lang="en-US" dirty="0" smtClean="0"/>
              <a:t> </a:t>
            </a:r>
            <a:r>
              <a:rPr lang="en-US" dirty="0" err="1" smtClean="0"/>
              <a:t>poprečnog</a:t>
            </a:r>
            <a:r>
              <a:rPr lang="en-US" dirty="0" smtClean="0"/>
              <a:t> </a:t>
            </a:r>
            <a:r>
              <a:rPr lang="en-US" dirty="0" err="1" smtClean="0"/>
              <a:t>preseka</a:t>
            </a:r>
            <a:r>
              <a:rPr lang="en-US" dirty="0" smtClean="0"/>
              <a:t>, </a:t>
            </a:r>
            <a:r>
              <a:rPr lang="en-US" dirty="0" err="1" smtClean="0"/>
              <a:t>stubičasta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slojevita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je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izražena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r>
              <a:rPr lang="en-US" dirty="0" smtClean="0"/>
              <a:t> </a:t>
            </a:r>
            <a:r>
              <a:rPr lang="en-US" dirty="0" err="1" smtClean="0"/>
              <a:t>većeg</a:t>
            </a:r>
            <a:r>
              <a:rPr lang="en-US" dirty="0" smtClean="0"/>
              <a:t> </a:t>
            </a:r>
            <a:r>
              <a:rPr lang="en-US" dirty="0" err="1" smtClean="0"/>
              <a:t>poprečnog</a:t>
            </a:r>
            <a:r>
              <a:rPr lang="en-US" dirty="0" smtClean="0"/>
              <a:t> </a:t>
            </a:r>
            <a:r>
              <a:rPr lang="en-US" dirty="0" err="1" smtClean="0"/>
              <a:t>preseka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liniji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stubičasti</a:t>
            </a:r>
            <a:r>
              <a:rPr lang="en-US" dirty="0" smtClean="0"/>
              <a:t> </a:t>
            </a:r>
            <a:r>
              <a:rPr lang="en-US" dirty="0" err="1" smtClean="0"/>
              <a:t>kristaliti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sr-Latn-CS" dirty="0" smtClean="0"/>
              <a:t>    </a:t>
            </a:r>
          </a:p>
          <a:p>
            <a:pPr>
              <a:buNone/>
            </a:pPr>
            <a:r>
              <a:rPr lang="sr-Latn-CS" dirty="0" smtClean="0"/>
              <a:t>   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kristalita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dendritska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–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kristalit</a:t>
            </a:r>
            <a:r>
              <a:rPr lang="en-US" dirty="0" smtClean="0"/>
              <a:t> </a:t>
            </a:r>
            <a:r>
              <a:rPr lang="en-US" dirty="0" err="1" smtClean="0"/>
              <a:t>veći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dendriti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veći</a:t>
            </a:r>
            <a:r>
              <a:rPr lang="en-US" dirty="0" smtClean="0"/>
              <a:t>. Ova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naziva</a:t>
            </a:r>
            <a:r>
              <a:rPr lang="en-US" dirty="0" smtClean="0"/>
              <a:t> se </a:t>
            </a:r>
            <a:r>
              <a:rPr lang="en-US" i="1" dirty="0" err="1" smtClean="0"/>
              <a:t>dendritna</a:t>
            </a:r>
            <a:r>
              <a:rPr lang="en-US" i="1" dirty="0" smtClean="0"/>
              <a:t> </a:t>
            </a:r>
            <a:r>
              <a:rPr lang="en-US" i="1" dirty="0" err="1" smtClean="0"/>
              <a:t>nejednakost</a:t>
            </a:r>
            <a:r>
              <a:rPr lang="en-US" i="1" dirty="0"/>
              <a:t>:</a:t>
            </a:r>
            <a:endParaRPr lang="en-US" dirty="0"/>
          </a:p>
        </p:txBody>
      </p:sp>
      <p:sp>
        <p:nvSpPr>
          <p:cNvPr id="1026" name="AutoShape 2" descr="http://ars.els-cdn.com/content/image/1-s2.0-S0927796X03000366-gr1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860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352800"/>
            <a:ext cx="30582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70945"/>
            <a:ext cx="3048000" cy="32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3352800" y="6323012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2971800" y="3429000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Problemi koji nastaju tokom kristalizacije šava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Segregacija</a:t>
            </a:r>
          </a:p>
          <a:p>
            <a:r>
              <a:rPr lang="sr-Latn-CS" dirty="0" smtClean="0"/>
              <a:t>Vidman</a:t>
            </a:r>
            <a:r>
              <a:rPr lang="en-US" dirty="0" smtClean="0"/>
              <a:t>š</a:t>
            </a:r>
            <a:r>
              <a:rPr lang="sr-Latn-CS" dirty="0" smtClean="0"/>
              <a:t>tetenova struktura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Segregacija izaziva smanjenje mehaničkih osobina i pojav</a:t>
            </a:r>
            <a:r>
              <a:rPr lang="en-US" dirty="0" smtClean="0"/>
              <a:t>u</a:t>
            </a:r>
            <a:r>
              <a:rPr lang="sr-Latn-CS" dirty="0" smtClean="0"/>
              <a:t> vrućih (kristalizacionih</a:t>
            </a:r>
            <a:r>
              <a:rPr lang="en-US" dirty="0" smtClean="0"/>
              <a:t>)</a:t>
            </a:r>
            <a:r>
              <a:rPr lang="sr-Latn-CS" dirty="0" smtClean="0"/>
              <a:t> prslina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Vidmanštetenova struktura izaziva smanjenje mehaničkih osobina, pre svega duktilnosti</a:t>
            </a:r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1147</Words>
  <Application>Microsoft Office PowerPoint</Application>
  <PresentationFormat>On-screen Show (4:3)</PresentationFormat>
  <Paragraphs>172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Savremene tehnolohije spajanja materijala - 1</vt:lpstr>
      <vt:lpstr>Slide 2</vt:lpstr>
      <vt:lpstr>Struktura zavarenih spojeva</vt:lpstr>
      <vt:lpstr>Proces obrazovanja šava</vt:lpstr>
      <vt:lpstr>Kristalizacija šava</vt:lpstr>
      <vt:lpstr>Slide 6</vt:lpstr>
      <vt:lpstr>Slide 7</vt:lpstr>
      <vt:lpstr>Slide 8</vt:lpstr>
      <vt:lpstr>Problemi koji nastaju tokom kristalizacije šava</vt:lpstr>
      <vt:lpstr>Segregacija u šavu</vt:lpstr>
      <vt:lpstr>Slide 11</vt:lpstr>
      <vt:lpstr>Slide 12</vt:lpstr>
      <vt:lpstr>Slide 13</vt:lpstr>
      <vt:lpstr>Slide 14</vt:lpstr>
      <vt:lpstr>Postupci regulacije primarne kristalizacije</vt:lpstr>
      <vt:lpstr>Slide 16</vt:lpstr>
      <vt:lpstr>Slide 17</vt:lpstr>
      <vt:lpstr>Vidmanštetenova struktura</vt:lpstr>
      <vt:lpstr>Slide 19</vt:lpstr>
      <vt:lpstr>Uticaj zavarivanja na zonu uticaja toplote (ZUT)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Faktori koji utiču na građu zrna u zavarenom spoju</vt:lpstr>
      <vt:lpstr>Slide 33</vt:lpstr>
      <vt:lpstr>Slide 34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Savremene tehnolohije spajanja materijala - 1</dc:title>
  <dc:creator>sebastijan</dc:creator>
  <cp:lastModifiedBy>sebastijan</cp:lastModifiedBy>
  <cp:revision>79</cp:revision>
  <dcterms:created xsi:type="dcterms:W3CDTF">2013-02-26T10:58:16Z</dcterms:created>
  <dcterms:modified xsi:type="dcterms:W3CDTF">2014-03-06T08:10:50Z</dcterms:modified>
</cp:coreProperties>
</file>